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451" r:id="rId2"/>
    <p:sldId id="455" r:id="rId3"/>
    <p:sldId id="456" r:id="rId4"/>
    <p:sldId id="457" r:id="rId5"/>
    <p:sldId id="458" r:id="rId6"/>
    <p:sldId id="459" r:id="rId7"/>
    <p:sldId id="460" r:id="rId8"/>
    <p:sldId id="461" r:id="rId9"/>
    <p:sldId id="462" r:id="rId10"/>
    <p:sldId id="463" r:id="rId11"/>
    <p:sldId id="464" r:id="rId12"/>
    <p:sldId id="466" r:id="rId13"/>
    <p:sldId id="467" r:id="rId14"/>
    <p:sldId id="465" r:id="rId15"/>
    <p:sldId id="468" r:id="rId16"/>
    <p:sldId id="469" r:id="rId17"/>
    <p:sldId id="470" r:id="rId18"/>
    <p:sldId id="471" r:id="rId19"/>
    <p:sldId id="472" r:id="rId20"/>
    <p:sldId id="473" r:id="rId21"/>
    <p:sldId id="474" r:id="rId22"/>
    <p:sldId id="475" r:id="rId23"/>
    <p:sldId id="476" r:id="rId24"/>
    <p:sldId id="477" r:id="rId25"/>
    <p:sldId id="478" r:id="rId26"/>
    <p:sldId id="479" r:id="rId27"/>
    <p:sldId id="480" r:id="rId28"/>
    <p:sldId id="481" r:id="rId29"/>
    <p:sldId id="482" r:id="rId30"/>
    <p:sldId id="483" r:id="rId31"/>
    <p:sldId id="484" r:id="rId32"/>
    <p:sldId id="485" r:id="rId33"/>
    <p:sldId id="486" r:id="rId34"/>
    <p:sldId id="487" r:id="rId35"/>
    <p:sldId id="488" r:id="rId36"/>
    <p:sldId id="489" r:id="rId37"/>
    <p:sldId id="490" r:id="rId38"/>
    <p:sldId id="491" r:id="rId39"/>
    <p:sldId id="492" r:id="rId40"/>
    <p:sldId id="493" r:id="rId41"/>
    <p:sldId id="494" r:id="rId42"/>
    <p:sldId id="495" r:id="rId43"/>
    <p:sldId id="496" r:id="rId44"/>
    <p:sldId id="497" r:id="rId45"/>
    <p:sldId id="498" r:id="rId46"/>
    <p:sldId id="499" r:id="rId47"/>
    <p:sldId id="500" r:id="rId48"/>
    <p:sldId id="501" r:id="rId49"/>
    <p:sldId id="502" r:id="rId50"/>
    <p:sldId id="503" r:id="rId51"/>
    <p:sldId id="504" r:id="rId52"/>
    <p:sldId id="505" r:id="rId53"/>
    <p:sldId id="506" r:id="rId54"/>
    <p:sldId id="507" r:id="rId55"/>
    <p:sldId id="508" r:id="rId56"/>
    <p:sldId id="509" r:id="rId57"/>
    <p:sldId id="510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3457"/>
    <a:srgbClr val="000099"/>
    <a:srgbClr val="339933"/>
    <a:srgbClr val="006600"/>
    <a:srgbClr val="3366FF"/>
    <a:srgbClr val="FF5050"/>
    <a:srgbClr val="5DABAF"/>
    <a:srgbClr val="39D9C6"/>
    <a:srgbClr val="5F3F1F"/>
    <a:srgbClr val="815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3" autoAdjust="0"/>
    <p:restoredTop sz="99657" autoAdjust="0"/>
  </p:normalViewPr>
  <p:slideViewPr>
    <p:cSldViewPr>
      <p:cViewPr>
        <p:scale>
          <a:sx n="110" d="100"/>
          <a:sy n="110" d="100"/>
        </p:scale>
        <p:origin x="-1692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0C36E-3799-424D-8699-0D73036A3FA8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3C1F53-897D-4080-8909-4E37BE9CF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357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7918F-BAAC-4981-B946-A946704E82FE}" type="datetimeFigureOut">
              <a:rPr lang="en-US" smtClean="0"/>
              <a:pPr/>
              <a:t>8/31/2024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E12DD-45A5-448F-9039-E1BAB8C712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35859" y="1371600"/>
            <a:ext cx="8991600" cy="39624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>
              <a:buAutoNum type="arabicPeriod"/>
            </a:pPr>
            <a:r>
              <a:rPr lang="sr-Cyrl-RS" sz="3500" b="1" smtClean="0">
                <a:solidFill>
                  <a:schemeClr val="bg1"/>
                </a:solidFill>
                <a:latin typeface="Palatino Linotype" pitchFamily="18" charset="0"/>
              </a:rPr>
              <a:t>Конгениталне </a:t>
            </a:r>
            <a:r>
              <a:rPr lang="sr-Cyrl-RS" sz="3500" b="1">
                <a:solidFill>
                  <a:schemeClr val="bg1"/>
                </a:solidFill>
                <a:latin typeface="Palatino Linotype" pitchFamily="18" charset="0"/>
              </a:rPr>
              <a:t>малформације </a:t>
            </a:r>
            <a:r>
              <a:rPr lang="sr-Cyrl-RS" sz="3500" b="1" smtClean="0">
                <a:solidFill>
                  <a:schemeClr val="bg1"/>
                </a:solidFill>
                <a:latin typeface="Palatino Linotype" pitchFamily="18" charset="0"/>
              </a:rPr>
              <a:t>ува</a:t>
            </a:r>
            <a:endParaRPr lang="en-US" sz="3500" b="1" smtClean="0">
              <a:solidFill>
                <a:schemeClr val="bg1"/>
              </a:solidFill>
              <a:latin typeface="Palatino Linotype" pitchFamily="18" charset="0"/>
            </a:endParaRPr>
          </a:p>
          <a:p>
            <a:pPr marL="514350" indent="-514350">
              <a:buAutoNum type="arabicPeriod"/>
            </a:pPr>
            <a:endParaRPr lang="en-US" sz="1000" b="1" smtClean="0">
              <a:solidFill>
                <a:schemeClr val="bg1"/>
              </a:solidFill>
              <a:latin typeface="Palatino Linotype" pitchFamily="18" charset="0"/>
            </a:endParaRPr>
          </a:p>
          <a:p>
            <a:pPr marL="514350" indent="-514350">
              <a:buAutoNum type="arabicPeriod"/>
            </a:pPr>
            <a:r>
              <a:rPr lang="sr-Cyrl-RS" sz="3500" b="1" smtClean="0">
                <a:solidFill>
                  <a:schemeClr val="bg1"/>
                </a:solidFill>
                <a:latin typeface="Palatino Linotype" pitchFamily="18" charset="0"/>
              </a:rPr>
              <a:t>Запаљења </a:t>
            </a:r>
            <a:r>
              <a:rPr lang="sr-Cyrl-RS" sz="3500" b="1">
                <a:solidFill>
                  <a:schemeClr val="bg1"/>
                </a:solidFill>
                <a:latin typeface="Palatino Linotype" pitchFamily="18" charset="0"/>
              </a:rPr>
              <a:t>спољашњег </a:t>
            </a:r>
            <a:r>
              <a:rPr lang="sr-Cyrl-RS" sz="3500" b="1" smtClean="0">
                <a:solidFill>
                  <a:schemeClr val="bg1"/>
                </a:solidFill>
                <a:latin typeface="Palatino Linotype" pitchFamily="18" charset="0"/>
              </a:rPr>
              <a:t>ува</a:t>
            </a:r>
            <a:endParaRPr lang="en-US" sz="3500" b="1" smtClean="0">
              <a:solidFill>
                <a:schemeClr val="bg1"/>
              </a:solidFill>
              <a:latin typeface="Palatino Linotype" pitchFamily="18" charset="0"/>
            </a:endParaRPr>
          </a:p>
          <a:p>
            <a:pPr marL="514350" indent="-514350">
              <a:buAutoNum type="arabicPeriod"/>
            </a:pPr>
            <a:endParaRPr lang="en-US" sz="1000" b="1" smtClean="0">
              <a:solidFill>
                <a:schemeClr val="bg1"/>
              </a:solidFill>
              <a:latin typeface="Palatino Linotype" pitchFamily="18" charset="0"/>
            </a:endParaRPr>
          </a:p>
          <a:p>
            <a:pPr marL="514350" indent="-514350">
              <a:buAutoNum type="arabicPeriod"/>
            </a:pPr>
            <a:r>
              <a:rPr lang="sr-Cyrl-RS" sz="3500" b="1" smtClean="0">
                <a:solidFill>
                  <a:schemeClr val="bg1"/>
                </a:solidFill>
                <a:latin typeface="Palatino Linotype" pitchFamily="18" charset="0"/>
              </a:rPr>
              <a:t>Повреде ува</a:t>
            </a:r>
            <a:endParaRPr lang="en-US" sz="3500" b="1" smtClean="0">
              <a:solidFill>
                <a:schemeClr val="bg1"/>
              </a:solidFill>
              <a:latin typeface="Palatino Linotype" pitchFamily="18" charset="0"/>
            </a:endParaRPr>
          </a:p>
          <a:p>
            <a:pPr marL="514350" indent="-514350">
              <a:buAutoNum type="arabicPeriod"/>
            </a:pPr>
            <a:endParaRPr lang="en-US" sz="1000" b="1" smtClean="0">
              <a:solidFill>
                <a:schemeClr val="bg1"/>
              </a:solidFill>
              <a:latin typeface="Palatino Linotype" pitchFamily="18" charset="0"/>
            </a:endParaRPr>
          </a:p>
          <a:p>
            <a:pPr marL="514350" indent="-514350">
              <a:buAutoNum type="arabicPeriod"/>
            </a:pPr>
            <a:r>
              <a:rPr lang="sr-Cyrl-RS" sz="3500" b="1" smtClean="0">
                <a:solidFill>
                  <a:schemeClr val="bg1"/>
                </a:solidFill>
                <a:latin typeface="Palatino Linotype" pitchFamily="18" charset="0"/>
              </a:rPr>
              <a:t>Преломи пирамиде темпоралне кости</a:t>
            </a:r>
            <a:endParaRPr lang="ru-RU" sz="35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04800" y="6324600"/>
            <a:ext cx="8534400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1485900" algn="l"/>
              </a:tabLst>
            </a:pPr>
            <a:r>
              <a:rPr lang="sr-Cyrl-RS" sz="2300" b="1" smtClean="0">
                <a:latin typeface="Palatino Linotype" pitchFamily="18" charset="0"/>
              </a:rPr>
              <a:t>Доц. др Андра Јевтовић</a:t>
            </a:r>
            <a:endParaRPr lang="sr-Cyrl-RS" sz="2000" b="1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9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1524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Апендикси ушне шкољке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Appendices auriculares)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Представљају мале лоптасте израштаје који су обично лоцирани испред трагуса ушке.</a:t>
            </a:r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9" name="Picture 2" descr="ÐÑÑÐµÑÑÐ¾ÑÐ¸ Ð°ÑÑÐ¸ÑÐ»Ðµ.ÑÐ¿Ð³">
            <a:extLst>
              <a:ext uri="{FF2B5EF4-FFF2-40B4-BE49-F238E27FC236}">
                <a16:creationId xmlns:a16="http://schemas.microsoft.com/office/drawing/2014/main" xmlns="" id="{47579E46-33F9-4D8F-97A4-9B6C86F61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09800"/>
            <a:ext cx="5026983" cy="4066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Microtia-atresia: Clinical, genetic and genomic aspects | Boletín Médico  del Hospital Infantil de México (English Edition)">
            <a:extLst>
              <a:ext uri="{FF2B5EF4-FFF2-40B4-BE49-F238E27FC236}">
                <a16:creationId xmlns:a16="http://schemas.microsoft.com/office/drawing/2014/main" xmlns="" id="{74CE49C9-E3AD-4CDE-8FAE-D490228A37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18" t="4530" r="791" b="7573"/>
          <a:stretch/>
        </p:blipFill>
        <p:spPr bwMode="auto">
          <a:xfrm>
            <a:off x="5809891" y="2209800"/>
            <a:ext cx="2820866" cy="406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363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1524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Преаурикуларна фистула и циста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Fistula et cystis preauricularis)</a:t>
            </a:r>
          </a:p>
        </p:txBody>
      </p:sp>
      <p:sp>
        <p:nvSpPr>
          <p:cNvPr id="4" name="Rectangle 3"/>
          <p:cNvSpPr/>
          <p:nvPr/>
        </p:nvSpPr>
        <p:spPr>
          <a:xfrm>
            <a:off x="3299303" y="6962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>
                <a:latin typeface="Palatino Linotype" pitchFamily="18" charset="0"/>
              </a:rPr>
              <a:t>Јављају се због некомплетног затврања прве шкржне бразде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lvl="0"/>
            <a:r>
              <a:rPr lang="ru-RU" sz="2000" smtClean="0">
                <a:latin typeface="Palatino Linotype" pitchFamily="18" charset="0"/>
              </a:rPr>
              <a:t> </a:t>
            </a: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>
                <a:latin typeface="Palatino Linotype" pitchFamily="18" charset="0"/>
              </a:rPr>
              <a:t>Налазе се на месту где хеликс понире у кожу лица</a:t>
            </a:r>
            <a:r>
              <a:rPr lang="ru-RU" sz="2000" smtClean="0">
                <a:latin typeface="Palatino Linotype" pitchFamily="18" charset="0"/>
              </a:rPr>
              <a:t>.</a:t>
            </a:r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7" name="Picture 2" descr="Neonatal pre-auricular pits/sinuses: Survey of management strategies by  pediatric otolaryngologists">
            <a:extLst>
              <a:ext uri="{FF2B5EF4-FFF2-40B4-BE49-F238E27FC236}">
                <a16:creationId xmlns:a16="http://schemas.microsoft.com/office/drawing/2014/main" xmlns="" id="{C1DC6F33-CD65-4151-814F-280AE39828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3"/>
          <a:stretch/>
        </p:blipFill>
        <p:spPr bwMode="auto">
          <a:xfrm>
            <a:off x="4582776" y="2666999"/>
            <a:ext cx="4470647" cy="308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Ð ÐµÐ·ÑÐ»ÑÐ°Ñ ÑÐ»Ð¸ÐºÐ° Ð·Ð° preaurikularne fistule">
            <a:extLst>
              <a:ext uri="{FF2B5EF4-FFF2-40B4-BE49-F238E27FC236}">
                <a16:creationId xmlns:a16="http://schemas.microsoft.com/office/drawing/2014/main" xmlns="" id="{68062809-9F68-4534-8D29-0981A487F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3" y="2667000"/>
            <a:ext cx="4256885" cy="308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23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Конгениталне малформације </a:t>
            </a:r>
            <a:r>
              <a:rPr lang="ru-RU" sz="3500" b="1" smtClean="0">
                <a:solidFill>
                  <a:schemeClr val="tx1"/>
                </a:solidFill>
                <a:latin typeface="Palatino Linotype" pitchFamily="18" charset="0"/>
              </a:rPr>
              <a:t>спољашњг слушног ходника</a:t>
            </a:r>
            <a:endParaRPr lang="ru-RU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Урођена стеноза спољашњег слушног ходника</a:t>
            </a:r>
            <a:r>
              <a:rPr lang="sr-Cyrl-RS" sz="2000" smtClean="0">
                <a:latin typeface="Palatino Linotype" pitchFamily="18" charset="0"/>
              </a:rPr>
              <a:t>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Углавном је повезана са аномалијама ушне шкољке. Спољашњи слушни ходник је сужен, али проходан, уз очуван слух.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Урођена атрезија спољашњег слушног ходника: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Једно новорођенче на сваких десет до двадесет хиљада рођених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Чешћа је код мушке деце и на десном уву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Деца са овим малформацијама се рађају на време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Спољашњи слушни ходник може бити атретичан у целини или у хрскавичавом или коштаном делу.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50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Микротија и атрезија спољашњег слушног ходника</a:t>
            </a:r>
            <a:endParaRPr lang="en-US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2C003FBE-38CE-4E09-905C-9E1D401D2C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144" y="2133600"/>
            <a:ext cx="3760470" cy="3200400"/>
          </a:xfrm>
          <a:noFill/>
        </p:spPr>
      </p:pic>
      <p:pic>
        <p:nvPicPr>
          <p:cNvPr id="7" name="Picture 4" descr="anotio 4">
            <a:extLst>
              <a:ext uri="{FF2B5EF4-FFF2-40B4-BE49-F238E27FC236}">
                <a16:creationId xmlns="" xmlns:a16="http://schemas.microsoft.com/office/drawing/2014/main" id="{8A04086D-55A0-4623-BBE2-D9366CB15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622" y="2133598"/>
            <a:ext cx="4613189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78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Конгениталне малформације средњег ува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Могу бити једностране или обостране, изоловане или удружене са малформацијама спољашњег, а ређе унутрашњег ува.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Малформације могу да захвате било који део средњег ува: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Бубну опну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Бубну дупљу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Слушне кошчице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22509C3E-5D52-415D-B554-73A3C67255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1" t="9570" b="4288"/>
          <a:stretch>
            <a:fillRect/>
          </a:stretch>
        </p:blipFill>
        <p:spPr>
          <a:xfrm>
            <a:off x="1263650" y="3886200"/>
            <a:ext cx="6616700" cy="2904893"/>
          </a:xfrm>
          <a:noFill/>
        </p:spPr>
      </p:pic>
    </p:spTree>
    <p:extLst>
      <p:ext uri="{BB962C8B-B14F-4D97-AF65-F5344CB8AC3E}">
        <p14:creationId xmlns:p14="http://schemas.microsoft.com/office/powerpoint/2010/main" val="261188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Конгениталне малформације унутрашњег ува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Latn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Latn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Изоловане </a:t>
            </a:r>
            <a:r>
              <a:rPr lang="sr-Cyrl-RS" sz="2000">
                <a:latin typeface="Palatino Linotype" pitchFamily="18" charset="0"/>
              </a:rPr>
              <a:t>- захватају поједине делове коштаног или мембранозног </a:t>
            </a:r>
            <a:r>
              <a:rPr lang="sr-Cyrl-RS" sz="2000" smtClean="0">
                <a:latin typeface="Palatino Linotype" pitchFamily="18" charset="0"/>
              </a:rPr>
              <a:t>лабиринта.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Удружене  </a:t>
            </a:r>
            <a:r>
              <a:rPr lang="sr-Cyrl-RS" sz="2000">
                <a:latin typeface="Palatino Linotype" pitchFamily="18" charset="0"/>
              </a:rPr>
              <a:t>- праћене аномалијама средњег или спољашњег ува или се јављају у склопу других поремећаја главе или лица</a:t>
            </a:r>
            <a:r>
              <a:rPr lang="sr-Cyrl-RS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>
                <a:latin typeface="Palatino Linotype" pitchFamily="18" charset="0"/>
              </a:rPr>
              <a:t>Дисплазије унутрашњег ува су некомплетни или аберантни поремећаји унутрашњег ува, који се јављају спорадично као резултат хромозомских аберација</a:t>
            </a:r>
            <a:r>
              <a:rPr lang="sr-Cyrl-RS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>
                <a:latin typeface="Palatino Linotype" pitchFamily="18" charset="0"/>
              </a:rPr>
              <a:t>Јављају се у склопу различитих синдрома: </a:t>
            </a:r>
            <a:r>
              <a:rPr lang="en-US" sz="2000">
                <a:latin typeface="Palatino Linotype" pitchFamily="18" charset="0"/>
              </a:rPr>
              <a:t>P</a:t>
            </a:r>
            <a:r>
              <a:rPr lang="sr-Cyrl-RS" sz="2000">
                <a:latin typeface="Palatino Linotype" pitchFamily="18" charset="0"/>
              </a:rPr>
              <a:t>ат</a:t>
            </a:r>
            <a:r>
              <a:rPr lang="en-US" sz="2000">
                <a:latin typeface="Palatino Linotype" pitchFamily="18" charset="0"/>
              </a:rPr>
              <a:t>au Sy (</a:t>
            </a:r>
            <a:r>
              <a:rPr lang="sr-Cyrl-RS" sz="2000">
                <a:latin typeface="Palatino Linotype" pitchFamily="18" charset="0"/>
              </a:rPr>
              <a:t>тризомија 13 хромозома), </a:t>
            </a:r>
            <a:r>
              <a:rPr lang="en-US" sz="2000">
                <a:latin typeface="Palatino Linotype" pitchFamily="18" charset="0"/>
              </a:rPr>
              <a:t>Mondiny Sy, </a:t>
            </a:r>
            <a:r>
              <a:rPr lang="en-US" sz="2000" smtClean="0">
                <a:latin typeface="Palatino Linotype" pitchFamily="18" charset="0"/>
              </a:rPr>
              <a:t>Dauno</a:t>
            </a:r>
            <a:r>
              <a:rPr lang="sr-Latn-RS" sz="2000" smtClean="0">
                <a:latin typeface="Palatino Linotype" pitchFamily="18" charset="0"/>
              </a:rPr>
              <a:t>v</a:t>
            </a:r>
            <a:r>
              <a:rPr lang="en-US" sz="2000" smtClean="0">
                <a:latin typeface="Palatino Linotype" pitchFamily="18" charset="0"/>
              </a:rPr>
              <a:t> </a:t>
            </a:r>
            <a:r>
              <a:rPr lang="en-US" sz="2000">
                <a:latin typeface="Palatino Linotype" pitchFamily="18" charset="0"/>
              </a:rPr>
              <a:t>Sy (</a:t>
            </a:r>
            <a:r>
              <a:rPr lang="sr-Cyrl-RS" sz="2000">
                <a:latin typeface="Palatino Linotype" pitchFamily="18" charset="0"/>
              </a:rPr>
              <a:t>тризомија 18 хромозома).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40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8382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Запаљења спољашњег ува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Запаљенска обољења спољашњег ува по локализацији се деле на: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Запаљења ушне шкољке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Запаљења спољашњег слушног ходника (ССХ)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solidFill>
                <a:prstClr val="black"/>
              </a:solidFill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53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Запаљења ушне шкољке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У запаљења ушне шкољке спадају: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Црвени ветар (</a:t>
            </a:r>
            <a:r>
              <a:rPr lang="en-US" sz="2000" smtClean="0">
                <a:latin typeface="Palatino Linotype" pitchFamily="18" charset="0"/>
              </a:rPr>
              <a:t>Erysipelas auriculae</a:t>
            </a:r>
            <a:r>
              <a:rPr lang="sr-Cyrl-RS" sz="2000" smtClean="0">
                <a:latin typeface="Palatino Linotype" pitchFamily="18" charset="0"/>
              </a:rPr>
              <a:t>)</a:t>
            </a:r>
          </a:p>
          <a:p>
            <a:pPr lvl="1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Перихондритис</a:t>
            </a:r>
            <a:r>
              <a:rPr lang="en-US" sz="2000" smtClean="0">
                <a:latin typeface="Palatino Linotype" pitchFamily="18" charset="0"/>
              </a:rPr>
              <a:t> (Perichondritis auriculae)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Херпес зостер ува (</a:t>
            </a:r>
            <a:r>
              <a:rPr lang="en-US" sz="2000" smtClean="0">
                <a:latin typeface="Palatino Linotype" pitchFamily="18" charset="0"/>
              </a:rPr>
              <a:t>Herpes zoster oticus</a:t>
            </a:r>
            <a:r>
              <a:rPr lang="sr-Cyrl-RS" sz="2000" smtClean="0">
                <a:latin typeface="Palatino Linotype" pitchFamily="18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37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Црвени ветар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Erysipelas auriculae)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Етиологија:</a:t>
            </a:r>
            <a:r>
              <a:rPr lang="sr-Cyrl-RS" sz="2000" smtClean="0">
                <a:latin typeface="Palatino Linotype" pitchFamily="18" charset="0"/>
              </a:rPr>
              <a:t> Стрептококна </a:t>
            </a:r>
            <a:r>
              <a:rPr lang="sr-Cyrl-RS" sz="2000">
                <a:latin typeface="Palatino Linotype" pitchFamily="18" charset="0"/>
              </a:rPr>
              <a:t>инфекција коже аурикуле (</a:t>
            </a:r>
            <a:r>
              <a:rPr lang="en-US" sz="2000">
                <a:latin typeface="Palatino Linotype" pitchFamily="18" charset="0"/>
              </a:rPr>
              <a:t>Streptococcus pyogenes</a:t>
            </a:r>
            <a:r>
              <a:rPr lang="en-US" sz="2000" smtClean="0">
                <a:latin typeface="Palatino Linotype" pitchFamily="18" charset="0"/>
              </a:rPr>
              <a:t>)</a:t>
            </a:r>
            <a:r>
              <a:rPr lang="sr-Cyrl-RS" sz="2000" smtClean="0">
                <a:latin typeface="Palatino Linotype" pitchFamily="18" charset="0"/>
              </a:rPr>
              <a:t> на терену микротрауме.</a:t>
            </a:r>
            <a:endParaRPr lang="en-U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Клиничка слика: </a:t>
            </a:r>
            <a:r>
              <a:rPr lang="sr-Cyrl-RS" sz="2000">
                <a:latin typeface="Palatino Linotype" pitchFamily="18" charset="0"/>
              </a:rPr>
              <a:t>Кожа аурикуле је интензивно црвена са јасном демаркационом бедемастом линијом према здравој кожи</a:t>
            </a:r>
            <a:r>
              <a:rPr lang="sr-Cyrl-RS" sz="2000" smtClean="0">
                <a:latin typeface="Palatino Linotype" pitchFamily="18" charset="0"/>
              </a:rPr>
              <a:t>.</a:t>
            </a:r>
            <a:endParaRPr lang="en-U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Дијагноза:</a:t>
            </a:r>
            <a:r>
              <a:rPr lang="sr-Cyrl-RS" sz="2000">
                <a:latin typeface="Palatino Linotype" pitchFamily="18" charset="0"/>
              </a:rPr>
              <a:t> анамнеза, клинички </a:t>
            </a:r>
            <a:r>
              <a:rPr lang="sr-Cyrl-RS" sz="2000" smtClean="0">
                <a:latin typeface="Palatino Linotype" pitchFamily="18" charset="0"/>
              </a:rPr>
              <a:t>преглед.</a:t>
            </a: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Дифренцијална дијагноза:</a:t>
            </a:r>
            <a:r>
              <a:rPr lang="sr-Cyrl-RS" sz="2000">
                <a:latin typeface="Palatino Linotype" pitchFamily="18" charset="0"/>
              </a:rPr>
              <a:t> </a:t>
            </a:r>
            <a:r>
              <a:rPr lang="en-US" sz="2000">
                <a:latin typeface="Palatino Linotype" pitchFamily="18" charset="0"/>
              </a:rPr>
              <a:t>perihondritis, herpes </a:t>
            </a:r>
            <a:r>
              <a:rPr lang="en-US" sz="2000" smtClean="0">
                <a:latin typeface="Palatino Linotype" pitchFamily="18" charset="0"/>
              </a:rPr>
              <a:t>zoster</a:t>
            </a:r>
            <a:r>
              <a:rPr lang="sr-Cyrl-RS" sz="2000" smtClean="0">
                <a:latin typeface="Palatino Linotype" pitchFamily="18" charset="0"/>
              </a:rPr>
              <a:t>.</a:t>
            </a:r>
            <a:endParaRPr lang="en-U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Терапија:</a:t>
            </a:r>
            <a:r>
              <a:rPr lang="sr-Cyrl-RS" sz="2000">
                <a:latin typeface="Palatino Linotype" pitchFamily="18" charset="0"/>
              </a:rPr>
              <a:t> антибиотици (пеницилин), симптоматска, тоалета </a:t>
            </a:r>
            <a:r>
              <a:rPr lang="sr-Cyrl-RS" sz="2000" smtClean="0">
                <a:latin typeface="Palatino Linotype" pitchFamily="18" charset="0"/>
              </a:rPr>
              <a:t>аурикуле.</a:t>
            </a: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93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Црвени ветар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Erysipelas auriculae)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11135" y="811774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pic>
        <p:nvPicPr>
          <p:cNvPr id="10" name="Picture 2" descr="Related image"/>
          <p:cNvPicPr>
            <a:picLocks noChangeAspect="1" noChangeArrowheads="1"/>
          </p:cNvPicPr>
          <p:nvPr/>
        </p:nvPicPr>
        <p:blipFill rotWithShape="1">
          <a:blip r:embed="rId2"/>
          <a:srcRect l="10931" r="11170"/>
          <a:stretch/>
        </p:blipFill>
        <p:spPr bwMode="auto">
          <a:xfrm>
            <a:off x="302966" y="1988161"/>
            <a:ext cx="3725083" cy="313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Резултат слика за Erysipelas еар">
            <a:extLst>
              <a:ext uri="{FF2B5EF4-FFF2-40B4-BE49-F238E27FC236}">
                <a16:creationId xmlns="" xmlns:a16="http://schemas.microsoft.com/office/drawing/2014/main" id="{CD74E9EF-85C2-4901-9C3C-E68EDF6C3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166" y="1981200"/>
            <a:ext cx="2350546" cy="313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Резултат слика за Erysipelas еар">
            <a:extLst>
              <a:ext uri="{FF2B5EF4-FFF2-40B4-BE49-F238E27FC236}">
                <a16:creationId xmlns="" xmlns:a16="http://schemas.microsoft.com/office/drawing/2014/main" id="{87B7AAD3-AAC2-496B-946F-8FF1E0F48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766" y="1981200"/>
            <a:ext cx="2093499" cy="309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36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8382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chemeClr val="bg1"/>
                </a:solidFill>
                <a:latin typeface="Palatino Linotype" pitchFamily="18" charset="0"/>
              </a:rPr>
              <a:t>Конгениталне </a:t>
            </a: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малформације ува</a:t>
            </a:r>
            <a:endParaRPr lang="ru-RU" sz="35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Етиологија конгениталних малформација ува може бити: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Ендогена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Егзогена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solidFill>
                  <a:prstClr val="black"/>
                </a:solidFill>
                <a:latin typeface="Palatino Linotype" pitchFamily="18" charset="0"/>
              </a:rPr>
              <a:t>У односу на локализацију деле се на: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solidFill>
                <a:prstClr val="black"/>
              </a:solidFill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solidFill>
                  <a:prstClr val="black"/>
                </a:solidFill>
                <a:latin typeface="Palatino Linotype" pitchFamily="18" charset="0"/>
              </a:rPr>
              <a:t>Конгениталне малформације спољашњег ува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sr-Cyrl-RS" sz="800" smtClean="0">
              <a:solidFill>
                <a:prstClr val="black"/>
              </a:solidFill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solidFill>
                  <a:prstClr val="black"/>
                </a:solidFill>
                <a:latin typeface="Palatino Linotype" pitchFamily="18" charset="0"/>
              </a:rPr>
              <a:t>Конгениталне малформације средњег ува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sr-Cyrl-RS" sz="800" smtClean="0">
              <a:solidFill>
                <a:prstClr val="black"/>
              </a:solidFill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solidFill>
                  <a:prstClr val="black"/>
                </a:solidFill>
                <a:latin typeface="Palatino Linotype" pitchFamily="18" charset="0"/>
              </a:rPr>
              <a:t>Конгениталне малформације унутрашњег ува</a:t>
            </a:r>
            <a:endParaRPr lang="sr-Cyrl-RS" sz="2000">
              <a:solidFill>
                <a:prstClr val="black"/>
              </a:solidFill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39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Перихондритис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Perichondritis auriculae)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066800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</a:t>
            </a:r>
            <a:r>
              <a:rPr lang="sr-Cyrl-RS" sz="2000" b="1">
                <a:latin typeface="Palatino Linotype" pitchFamily="18" charset="0"/>
              </a:rPr>
              <a:t>:</a:t>
            </a:r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запаљење </a:t>
            </a:r>
            <a:r>
              <a:rPr lang="sr-Cyrl-RS" sz="2000">
                <a:latin typeface="Palatino Linotype" pitchFamily="18" charset="0"/>
              </a:rPr>
              <a:t>перхондријума хрскавице ушне </a:t>
            </a:r>
            <a:r>
              <a:rPr lang="sr-Cyrl-RS" sz="2000" smtClean="0">
                <a:latin typeface="Palatino Linotype" pitchFamily="18" charset="0"/>
              </a:rPr>
              <a:t>шкољке изазвано грам позитивним </a:t>
            </a:r>
            <a:r>
              <a:rPr lang="sr-Cyrl-RS" sz="2000">
                <a:latin typeface="Palatino Linotype" pitchFamily="18" charset="0"/>
              </a:rPr>
              <a:t>или грам </a:t>
            </a:r>
            <a:r>
              <a:rPr lang="sr-Cyrl-RS" sz="2000" smtClean="0">
                <a:latin typeface="Palatino Linotype" pitchFamily="18" charset="0"/>
              </a:rPr>
              <a:t>негативним бактеријама. Настаје као последица повреде, отхематома или запаљења коже ССХ. </a:t>
            </a: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</a:t>
            </a:r>
            <a:r>
              <a:rPr lang="sr-Cyrl-RS" sz="2000" b="1">
                <a:latin typeface="Palatino Linotype" pitchFamily="18" charset="0"/>
              </a:rPr>
              <a:t>слика: </a:t>
            </a:r>
            <a:r>
              <a:rPr lang="sr-Cyrl-RS" sz="2000">
                <a:latin typeface="Palatino Linotype" pitchFamily="18" charset="0"/>
              </a:rPr>
              <a:t>јак бол, црвенило, оток ушке или  појединих делова ушке, због појаве инфилтрата ушка губи рељеф, скврчава се и деформише (некроза хрскавице). </a:t>
            </a:r>
            <a:r>
              <a:rPr lang="sr-Cyrl-RS" sz="2000" smtClean="0">
                <a:latin typeface="Palatino Linotype" pitchFamily="18" charset="0"/>
              </a:rPr>
              <a:t>Телесна </a:t>
            </a:r>
            <a:r>
              <a:rPr lang="sr-Cyrl-RS" sz="2000">
                <a:latin typeface="Palatino Linotype" pitchFamily="18" charset="0"/>
              </a:rPr>
              <a:t>температура је повишена</a:t>
            </a:r>
            <a:r>
              <a:rPr lang="sr-Cyrl-RS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Дијагноза:</a:t>
            </a:r>
            <a:r>
              <a:rPr lang="sr-Cyrl-RS" sz="2000">
                <a:latin typeface="Palatino Linotype" pitchFamily="18" charset="0"/>
              </a:rPr>
              <a:t> анамнеза, клинички </a:t>
            </a:r>
            <a:r>
              <a:rPr lang="sr-Cyrl-RS" sz="2000" smtClean="0">
                <a:latin typeface="Palatino Linotype" pitchFamily="18" charset="0"/>
              </a:rPr>
              <a:t>преглед.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Диференцијална дијагноза: </a:t>
            </a:r>
            <a:r>
              <a:rPr lang="sr-Cyrl-RS" sz="2000">
                <a:latin typeface="Palatino Linotype" pitchFamily="18" charset="0"/>
              </a:rPr>
              <a:t>еризипел или херпетична инфекција аурикуле.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Терапија</a:t>
            </a:r>
            <a:r>
              <a:rPr lang="sr-Cyrl-RS" sz="2000" b="1">
                <a:latin typeface="Palatino Linotype" pitchFamily="18" charset="0"/>
              </a:rPr>
              <a:t>:</a:t>
            </a:r>
            <a:r>
              <a:rPr lang="sr-Cyrl-RS" sz="2000">
                <a:latin typeface="Palatino Linotype" pitchFamily="18" charset="0"/>
              </a:rPr>
              <a:t> конзервативна и хируршка.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>
                <a:latin typeface="Palatino Linotype" pitchFamily="18" charset="0"/>
              </a:rPr>
              <a:t>Конзервативна: дају се високе дозе антибиотика, најбоље према антибиограму. Локално се врши тоалета ува са 3% борном киселином.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>
                <a:latin typeface="Palatino Linotype" pitchFamily="18" charset="0"/>
              </a:rPr>
              <a:t>Хируршка: састоји се од инцизије ушне шкољке са дренажом.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7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Перихондритис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Perichondritis auriculae)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11135" y="811774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pic>
        <p:nvPicPr>
          <p:cNvPr id="13" name="Picture 4" descr="Related image">
            <a:extLst>
              <a:ext uri="{FF2B5EF4-FFF2-40B4-BE49-F238E27FC236}">
                <a16:creationId xmlns="" xmlns:a16="http://schemas.microsoft.com/office/drawing/2014/main" id="{1B97989F-B234-4AB2-A3A9-7948C39693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16544" r="11392" b="16664"/>
          <a:stretch/>
        </p:blipFill>
        <p:spPr bwMode="auto">
          <a:xfrm>
            <a:off x="4586377" y="859767"/>
            <a:ext cx="2279302" cy="2973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Резултат слика за Perichondritis">
            <a:extLst>
              <a:ext uri="{FF2B5EF4-FFF2-40B4-BE49-F238E27FC236}">
                <a16:creationId xmlns="" xmlns:a16="http://schemas.microsoft.com/office/drawing/2014/main" id="{45A185AF-F5C3-4B6B-B97C-2FDDC5EB3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383" y="859768"/>
            <a:ext cx="2285549" cy="297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Резултат слика за Perichondritis">
            <a:extLst>
              <a:ext uri="{FF2B5EF4-FFF2-40B4-BE49-F238E27FC236}">
                <a16:creationId xmlns="" xmlns:a16="http://schemas.microsoft.com/office/drawing/2014/main" id="{0D4DC20A-76C3-4871-B78C-8314A50337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" t="1992" r="50840" b="1537"/>
          <a:stretch/>
        </p:blipFill>
        <p:spPr bwMode="auto">
          <a:xfrm>
            <a:off x="4572000" y="3917998"/>
            <a:ext cx="2280146" cy="276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Резултат слика за Perichondritis">
            <a:extLst>
              <a:ext uri="{FF2B5EF4-FFF2-40B4-BE49-F238E27FC236}">
                <a16:creationId xmlns="" xmlns:a16="http://schemas.microsoft.com/office/drawing/2014/main" id="{3F2E953B-C4D9-43C0-8BEC-C38BD56982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1" r="12834"/>
          <a:stretch/>
        </p:blipFill>
        <p:spPr bwMode="auto">
          <a:xfrm>
            <a:off x="2190381" y="3887473"/>
            <a:ext cx="2285549" cy="279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nl-NL" sz="3500" b="1">
                <a:solidFill>
                  <a:schemeClr val="tx1"/>
                </a:solidFill>
                <a:latin typeface="Palatino Linotype" pitchFamily="18" charset="0"/>
              </a:rPr>
              <a:t>Херпес зостер ува (Herpes zoster oticus)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Етиологија:</a:t>
            </a:r>
            <a:r>
              <a:rPr lang="sr-Cyrl-RS" sz="2000" smtClean="0">
                <a:latin typeface="Palatino Linotype" pitchFamily="18" charset="0"/>
              </a:rPr>
              <a:t> варичела зостер вирус доводи </a:t>
            </a:r>
            <a:r>
              <a:rPr lang="sr-Cyrl-RS" sz="2000">
                <a:latin typeface="Palatino Linotype" pitchFamily="18" charset="0"/>
              </a:rPr>
              <a:t>до ерупције везикула различитог интензитета и броја на кожи ушке, са могућом бактеријском суперинфекцијом и афекцијом </a:t>
            </a:r>
            <a:r>
              <a:rPr lang="en-US" sz="2000">
                <a:latin typeface="Palatino Linotype" pitchFamily="18" charset="0"/>
              </a:rPr>
              <a:t>V, VII i VIII </a:t>
            </a:r>
            <a:r>
              <a:rPr lang="sr-Cyrl-RS" sz="2000">
                <a:latin typeface="Palatino Linotype" pitchFamily="18" charset="0"/>
              </a:rPr>
              <a:t>кранијалног нерва, уз интензиван  бол, глувоћу и периферну парализу фацијалниг живца</a:t>
            </a:r>
            <a:r>
              <a:rPr lang="sr-Cyrl-RS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Клиничка слика: </a:t>
            </a:r>
            <a:r>
              <a:rPr lang="sr-Cyrl-RS" sz="2000">
                <a:latin typeface="Palatino Linotype" pitchFamily="18" charset="0"/>
              </a:rPr>
              <a:t>болест почиње интензивним болом у пределу ушке (афекција сензитивних грана тригеминуса), високом температуром, дрхтавицом. Често се јавља главобоља, вртоглавица, шум у уву, периферна парализа фацијалиса, сензоринеурална наглувост. Након тога се јавља еритем са везикулама испуњеним серохеморагичним садржајем. Прскањем везикула настају крусте</a:t>
            </a:r>
            <a:r>
              <a:rPr lang="sr-Cyrl-RS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>
                <a:latin typeface="Palatino Linotype" pitchFamily="18" charset="0"/>
              </a:rPr>
              <a:t>Уколико су присутни: периферна парализа фацијалиса, сензоринеурална наглувост и вртоглавица, онда се ради о </a:t>
            </a:r>
            <a:r>
              <a:rPr lang="en-US" sz="2000">
                <a:latin typeface="Palatino Linotype" pitchFamily="18" charset="0"/>
              </a:rPr>
              <a:t>Ramsay Huntov </a:t>
            </a:r>
            <a:r>
              <a:rPr lang="sr-Cyrl-RS" sz="2000" smtClean="0">
                <a:latin typeface="Palatino Linotype" pitchFamily="18" charset="0"/>
              </a:rPr>
              <a:t>синдрому.</a:t>
            </a: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>
                <a:latin typeface="Palatino Linotype" pitchFamily="18" charset="0"/>
              </a:rPr>
              <a:t>Глувоћа је нажалост трајна и неизлечива, јавља се у око 40</a:t>
            </a:r>
            <a:r>
              <a:rPr lang="sr-Cyrl-RS" sz="2000" smtClean="0">
                <a:latin typeface="Palatino Linotype" pitchFamily="18" charset="0"/>
              </a:rPr>
              <a:t>%.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>
                <a:latin typeface="Palatino Linotype" pitchFamily="18" charset="0"/>
              </a:rPr>
              <a:t>Периферна парализа фацијалиса има лошу прогнозу, јавља се у око 60-90%.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6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nl-NL" sz="3500" b="1">
                <a:solidFill>
                  <a:schemeClr val="tx1"/>
                </a:solidFill>
                <a:latin typeface="Palatino Linotype" pitchFamily="18" charset="0"/>
              </a:rPr>
              <a:t>Херпес зостер ува (Herpes zoster oticus)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11135" y="811774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pic>
        <p:nvPicPr>
          <p:cNvPr id="10" name="Picture 2" descr="https://www.uv.es/derma/CLindex/CLcontacto/fot/1.jpg">
            <a:extLst>
              <a:ext uri="{FF2B5EF4-FFF2-40B4-BE49-F238E27FC236}">
                <a16:creationId xmlns="" xmlns:a16="http://schemas.microsoft.com/office/drawing/2014/main" id="{0298FC08-E094-4E2A-8985-65925A329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3413" y="914400"/>
            <a:ext cx="4437174" cy="314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Резултат слика за Herpes zoster oticus">
            <a:extLst>
              <a:ext uri="{FF2B5EF4-FFF2-40B4-BE49-F238E27FC236}">
                <a16:creationId xmlns="" xmlns:a16="http://schemas.microsoft.com/office/drawing/2014/main" id="{65679864-66D0-47C3-BE5C-B6B6A650F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413" y="4111592"/>
            <a:ext cx="4352187" cy="250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90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nl-NL" sz="3500" b="1">
                <a:solidFill>
                  <a:schemeClr val="tx1"/>
                </a:solidFill>
                <a:latin typeface="Palatino Linotype" pitchFamily="18" charset="0"/>
              </a:rPr>
              <a:t>Херпес зостер ува (Herpes zoster oticus)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Дијагноза</a:t>
            </a:r>
            <a:r>
              <a:rPr lang="sr-Cyrl-RS" sz="2000" b="1">
                <a:latin typeface="Palatino Linotype" pitchFamily="18" charset="0"/>
              </a:rPr>
              <a:t>: </a:t>
            </a:r>
            <a:r>
              <a:rPr lang="sr-Cyrl-RS" sz="2000">
                <a:latin typeface="Palatino Linotype" pitchFamily="18" charset="0"/>
              </a:rPr>
              <a:t>анамнеза, клинички преглед и аудиометрија</a:t>
            </a:r>
            <a:r>
              <a:rPr lang="sr-Cyrl-RS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Диференцијална дијагноза: </a:t>
            </a:r>
            <a:r>
              <a:rPr lang="en-US" sz="2000">
                <a:latin typeface="Palatino Linotype" pitchFamily="18" charset="0"/>
              </a:rPr>
              <a:t>perihondritis, erizipel, otitis externa</a:t>
            </a:r>
            <a:r>
              <a:rPr lang="en-US" sz="2000" smtClean="0">
                <a:latin typeface="Palatino Linotype" pitchFamily="18" charset="0"/>
              </a:rPr>
              <a:t>.</a:t>
            </a: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Терапија: </a:t>
            </a:r>
            <a:r>
              <a:rPr lang="sr-Cyrl-RS" sz="2000">
                <a:latin typeface="Palatino Linotype" pitchFamily="18" charset="0"/>
              </a:rPr>
              <a:t>тоалета аурикуле, на пукнуте везикуле се, како би се сасушиле, ставља индиферентни прашак, локалну и системска примена антивирусних лекова, антинеуралгика, витамини Б групе, а у случају бактеријске инфекције антибиотици. Парализа фацијалиса најчешће не реагује на конзервативну терапију, па се </a:t>
            </a:r>
            <a:r>
              <a:rPr lang="sr-Cyrl-RS" sz="2000" smtClean="0">
                <a:latin typeface="Palatino Linotype" pitchFamily="18" charset="0"/>
              </a:rPr>
              <a:t>примењује </a:t>
            </a:r>
            <a:r>
              <a:rPr lang="sr-Cyrl-RS" sz="2000">
                <a:latin typeface="Palatino Linotype" pitchFamily="18" charset="0"/>
              </a:rPr>
              <a:t>хируршка – ради се декомпресија фацијалиса, али и поред тога у великом проценту секвеле остају.</a:t>
            </a: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28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Запаљења спољашњег слушног ходника (ССХ)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У запаљења ССХ спадају: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Локализовано запаљење (</a:t>
            </a:r>
            <a:r>
              <a:rPr lang="en-US" sz="2000" smtClean="0">
                <a:latin typeface="Palatino Linotype" pitchFamily="18" charset="0"/>
              </a:rPr>
              <a:t>Otitis externa circumscripta - furunculus</a:t>
            </a:r>
            <a:r>
              <a:rPr lang="sr-Cyrl-RS" sz="2000" smtClean="0">
                <a:latin typeface="Palatino Linotype" pitchFamily="18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Дифузно запаљење</a:t>
            </a:r>
            <a:r>
              <a:rPr lang="en-US" sz="2000">
                <a:latin typeface="Palatino Linotype" pitchFamily="18" charset="0"/>
              </a:rPr>
              <a:t> (Otitis externa </a:t>
            </a:r>
            <a:r>
              <a:rPr lang="en-US" sz="2000" smtClean="0">
                <a:latin typeface="Palatino Linotype" pitchFamily="18" charset="0"/>
              </a:rPr>
              <a:t>diffusa)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Гљивично запаљење</a:t>
            </a:r>
            <a:r>
              <a:rPr lang="en-US" sz="2000">
                <a:latin typeface="Palatino Linotype" pitchFamily="18" charset="0"/>
              </a:rPr>
              <a:t> (Otitis externa </a:t>
            </a:r>
            <a:r>
              <a:rPr lang="en-US" sz="2000" smtClean="0">
                <a:latin typeface="Palatino Linotype" pitchFamily="18" charset="0"/>
              </a:rPr>
              <a:t>mycotica)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Екцематозно запаљење</a:t>
            </a:r>
            <a:r>
              <a:rPr lang="en-US" sz="2000">
                <a:latin typeface="Palatino Linotype" pitchFamily="18" charset="0"/>
              </a:rPr>
              <a:t> (Otitis externa </a:t>
            </a:r>
            <a:r>
              <a:rPr lang="en-US" sz="2000" smtClean="0">
                <a:latin typeface="Palatino Linotype" pitchFamily="18" charset="0"/>
              </a:rPr>
              <a:t>eczematosa)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Булозно хеморагијско запаљење</a:t>
            </a:r>
            <a:r>
              <a:rPr lang="en-US" sz="2000">
                <a:latin typeface="Palatino Linotype" pitchFamily="18" charset="0"/>
              </a:rPr>
              <a:t> (Otitis externa </a:t>
            </a:r>
            <a:r>
              <a:rPr lang="en-US" sz="2000" smtClean="0">
                <a:latin typeface="Palatino Linotype" pitchFamily="18" charset="0"/>
              </a:rPr>
              <a:t>bullosa haemorrhagica)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Тешко некротизирајуће запаљење</a:t>
            </a:r>
            <a:r>
              <a:rPr lang="en-US" sz="2000">
                <a:latin typeface="Palatino Linotype" pitchFamily="18" charset="0"/>
              </a:rPr>
              <a:t> (Otitis externa </a:t>
            </a:r>
            <a:r>
              <a:rPr lang="en-US" sz="2000" smtClean="0">
                <a:latin typeface="Palatino Linotype" pitchFamily="18" charset="0"/>
              </a:rPr>
              <a:t>maligna)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59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pt-BR" sz="3500" b="1">
                <a:solidFill>
                  <a:schemeClr val="tx1"/>
                </a:solidFill>
                <a:latin typeface="Palatino Linotype" pitchFamily="18" charset="0"/>
              </a:rPr>
              <a:t>Локализовано запаљење (Otitis externa circumscripta - furunculus)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</a:t>
            </a:r>
            <a:r>
              <a:rPr lang="sr-Cyrl-RS" sz="2000" b="1">
                <a:latin typeface="Palatino Linotype" pitchFamily="18" charset="0"/>
              </a:rPr>
              <a:t>:</a:t>
            </a:r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б</a:t>
            </a:r>
            <a:r>
              <a:rPr lang="ru-RU" sz="2000" smtClean="0">
                <a:latin typeface="Palatino Linotype" pitchFamily="18" charset="0"/>
              </a:rPr>
              <a:t>актеријско </a:t>
            </a:r>
            <a:r>
              <a:rPr lang="ru-RU" sz="2000">
                <a:latin typeface="Palatino Linotype" pitchFamily="18" charset="0"/>
              </a:rPr>
              <a:t>запаљење фоликула длаке у кожи хрскавичавог дела спољашњег слушног </a:t>
            </a:r>
            <a:r>
              <a:rPr lang="ru-RU" sz="2000" smtClean="0">
                <a:latin typeface="Palatino Linotype" pitchFamily="18" charset="0"/>
              </a:rPr>
              <a:t>ходника, </a:t>
            </a:r>
            <a:r>
              <a:rPr lang="sr-Cyrl-RS" sz="2000" smtClean="0">
                <a:latin typeface="Palatino Linotype" pitchFamily="18" charset="0"/>
              </a:rPr>
              <a:t>најчешће изазвано стафилококама.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Клиничка слика:  </a:t>
            </a:r>
            <a:r>
              <a:rPr lang="ru-RU" sz="2000">
                <a:latin typeface="Palatino Linotype" pitchFamily="18" charset="0"/>
              </a:rPr>
              <a:t>бол у уву приликом жвакања хране, некада тризмус, наглувост уколико је </a:t>
            </a:r>
            <a:r>
              <a:rPr lang="ru-RU" sz="2000" smtClean="0">
                <a:latin typeface="Palatino Linotype" pitchFamily="18" charset="0"/>
              </a:rPr>
              <a:t>спољашњи </a:t>
            </a:r>
            <a:r>
              <a:rPr lang="ru-RU" sz="2000">
                <a:latin typeface="Palatino Linotype" pitchFamily="18" charset="0"/>
              </a:rPr>
              <a:t>слушни ходник потпуно затворен </a:t>
            </a:r>
            <a:r>
              <a:rPr lang="ru-RU" sz="2000" smtClean="0">
                <a:latin typeface="Palatino Linotype" pitchFamily="18" charset="0"/>
              </a:rPr>
              <a:t>фурункулом. Може </a:t>
            </a:r>
            <a:r>
              <a:rPr lang="ru-RU" sz="2000">
                <a:latin typeface="Palatino Linotype" pitchFamily="18" charset="0"/>
              </a:rPr>
              <a:t>да се јави регионални лимфаденитис и повишена телесна температура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Дијагноза:</a:t>
            </a:r>
            <a:r>
              <a:rPr lang="ru-RU" sz="2000">
                <a:latin typeface="Palatino Linotype" pitchFamily="18" charset="0"/>
              </a:rPr>
              <a:t> анамнеза, болна осетљивост </a:t>
            </a:r>
            <a:r>
              <a:rPr lang="ru-RU" sz="2000" smtClean="0">
                <a:latin typeface="Palatino Linotype" pitchFamily="18" charset="0"/>
              </a:rPr>
              <a:t>трагуса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Отоскопија (отоендоскопија, отомикроскопија): оток коже спољашњег слушног ходника, нема се увид у бубну опну, може бити присутан гнојни секрет.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60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pt-BR" sz="3500" b="1">
                <a:solidFill>
                  <a:schemeClr val="tx1"/>
                </a:solidFill>
                <a:latin typeface="Palatino Linotype" pitchFamily="18" charset="0"/>
              </a:rPr>
              <a:t>Локализовано запаљење (Otitis externa circumscripta - furunculus)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pic>
        <p:nvPicPr>
          <p:cNvPr id="5" name="Picture 2" descr="Related imag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5121" y="1524000"/>
            <a:ext cx="4083050" cy="4032250"/>
          </a:xfrm>
          <a:noFill/>
        </p:spPr>
      </p:pic>
      <p:pic>
        <p:nvPicPr>
          <p:cNvPr id="6" name="Picture 5" descr="http://www.medrx-education.com/uploads/1/4/0/9/14097223/6183288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3283" y="1524001"/>
            <a:ext cx="3946525" cy="404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690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pt-BR" sz="3500" b="1">
                <a:solidFill>
                  <a:schemeClr val="tx1"/>
                </a:solidFill>
                <a:latin typeface="Palatino Linotype" pitchFamily="18" charset="0"/>
              </a:rPr>
              <a:t>Локализовано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</a:t>
            </a:r>
            <a:r>
              <a:rPr lang="pt-BR" sz="3500" b="1" smtClean="0">
                <a:solidFill>
                  <a:schemeClr val="tx1"/>
                </a:solidFill>
                <a:latin typeface="Palatino Linotype" pitchFamily="18" charset="0"/>
              </a:rPr>
              <a:t>(Otitis </a:t>
            </a:r>
            <a:r>
              <a:rPr lang="pt-BR" sz="3500" b="1">
                <a:solidFill>
                  <a:schemeClr val="tx1"/>
                </a:solidFill>
                <a:latin typeface="Palatino Linotype" pitchFamily="18" charset="0"/>
              </a:rPr>
              <a:t>externa circumscripta - furunculus)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Диференцијална </a:t>
            </a:r>
            <a:r>
              <a:rPr lang="sr-Cyrl-RS" sz="2000" b="1">
                <a:latin typeface="Palatino Linotype" pitchFamily="18" charset="0"/>
              </a:rPr>
              <a:t>дијагноза: </a:t>
            </a:r>
            <a:r>
              <a:rPr lang="sr-Cyrl-RS" sz="2000">
                <a:latin typeface="Palatino Linotype" pitchFamily="18" charset="0"/>
              </a:rPr>
              <a:t>акутни </a:t>
            </a:r>
            <a:r>
              <a:rPr lang="sr-Cyrl-RS" sz="2000" smtClean="0">
                <a:latin typeface="Palatino Linotype" pitchFamily="18" charset="0"/>
              </a:rPr>
              <a:t>мастоидитис.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Разликује </a:t>
            </a:r>
            <a:r>
              <a:rPr lang="sr-Cyrl-RS" sz="2000">
                <a:latin typeface="Palatino Linotype" pitchFamily="18" charset="0"/>
              </a:rPr>
              <a:t>се од фурункула јер се код акутног мастоидитиса јавља спуштен задње горњи зид, присутне су промене на бубној опни у смислу запаљења, нема секрета у спољашњем слушном ходнику, збрисана је ретроаурикуларна бразда, кондуктивна </a:t>
            </a:r>
            <a:r>
              <a:rPr lang="sr-Cyrl-RS" sz="2000" smtClean="0">
                <a:latin typeface="Palatino Linotype" pitchFamily="18" charset="0"/>
              </a:rPr>
              <a:t>наглувост </a:t>
            </a:r>
            <a:r>
              <a:rPr lang="sr-Cyrl-RS" sz="2000">
                <a:latin typeface="Palatino Linotype" pitchFamily="18" charset="0"/>
              </a:rPr>
              <a:t>је скоро увек просутна и постоји болна осетљивост мастоидне </a:t>
            </a:r>
            <a:r>
              <a:rPr lang="sr-Cyrl-RS" sz="2000" smtClean="0">
                <a:latin typeface="Palatino Linotype" pitchFamily="18" charset="0"/>
              </a:rPr>
              <a:t>регије).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smtClean="0">
                <a:latin typeface="Palatino Linotype" pitchFamily="18" charset="0"/>
              </a:rPr>
              <a:t>RTG  </a:t>
            </a:r>
            <a:r>
              <a:rPr lang="sr-Cyrl-RS" sz="2000">
                <a:latin typeface="Palatino Linotype" pitchFamily="18" charset="0"/>
              </a:rPr>
              <a:t>мастоида показује засенчење пнеуматског простора мастоида, док је код фурункула РТГ мастоида </a:t>
            </a:r>
            <a:r>
              <a:rPr lang="sr-Cyrl-RS" sz="2000" smtClean="0">
                <a:latin typeface="Palatino Linotype" pitchFamily="18" charset="0"/>
              </a:rPr>
              <a:t>уредан.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Терапија: </a:t>
            </a:r>
            <a:r>
              <a:rPr lang="sr-Cyrl-RS" sz="2000" smtClean="0">
                <a:latin typeface="Palatino Linotype" pitchFamily="18" charset="0"/>
              </a:rPr>
              <a:t>Тоалета ССХ, локална терапија антисептичним растворима уз употребу антибиотских масти и капи. Треба избегавати </a:t>
            </a:r>
            <a:r>
              <a:rPr lang="sr-Cyrl-RS" sz="2000" smtClean="0">
                <a:latin typeface="Palatino Linotype" pitchFamily="18" charset="0"/>
              </a:rPr>
              <a:t>инцизију </a:t>
            </a:r>
            <a:r>
              <a:rPr lang="sr-Cyrl-RS" sz="2000" smtClean="0">
                <a:latin typeface="Palatino Linotype" pitchFamily="18" charset="0"/>
              </a:rPr>
              <a:t>фурункула због могуће појаве перихондритиса. </a:t>
            </a:r>
            <a:endParaRPr lang="sr-Cyrl-RS" sz="2000">
              <a:latin typeface="Palatino Linotype" pitchFamily="18" charset="0"/>
            </a:endParaRPr>
          </a:p>
          <a:p>
            <a:pPr lvl="1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45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Дифузно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pt-BR" sz="3500" b="1">
                <a:solidFill>
                  <a:schemeClr val="tx1"/>
                </a:solidFill>
                <a:latin typeface="Palatino Linotype" pitchFamily="18" charset="0"/>
              </a:rPr>
              <a:t>Otitis externa diffusa)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</a:t>
            </a:r>
            <a:r>
              <a:rPr lang="sr-Cyrl-RS" sz="2000" b="1">
                <a:latin typeface="Palatino Linotype" pitchFamily="18" charset="0"/>
              </a:rPr>
              <a:t>:</a:t>
            </a:r>
            <a:r>
              <a:rPr lang="sr-Cyrl-RS" sz="2000">
                <a:latin typeface="Palatino Linotype" pitchFamily="18" charset="0"/>
              </a:rPr>
              <a:t> Акутно дифузно бактеријско запаљење коже коштаног дела спољашњег слушног </a:t>
            </a:r>
            <a:r>
              <a:rPr lang="sr-Cyrl-RS" sz="2000" smtClean="0">
                <a:latin typeface="Palatino Linotype" pitchFamily="18" charset="0"/>
              </a:rPr>
              <a:t>ходника изазвано грам позитивним или </a:t>
            </a:r>
            <a:r>
              <a:rPr lang="sr-Cyrl-RS" sz="2000">
                <a:latin typeface="Palatino Linotype" pitchFamily="18" charset="0"/>
              </a:rPr>
              <a:t>грам </a:t>
            </a:r>
            <a:r>
              <a:rPr lang="sr-Cyrl-RS" sz="2000" smtClean="0">
                <a:latin typeface="Palatino Linotype" pitchFamily="18" charset="0"/>
              </a:rPr>
              <a:t>негативним бактеријама.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Клиничка слика: </a:t>
            </a:r>
            <a:r>
              <a:rPr lang="sr-Cyrl-RS" sz="2000">
                <a:latin typeface="Palatino Linotype" pitchFamily="18" charset="0"/>
              </a:rPr>
              <a:t>оталги</a:t>
            </a:r>
            <a:r>
              <a:rPr lang="en-US" sz="2000">
                <a:latin typeface="Palatino Linotype" pitchFamily="18" charset="0"/>
              </a:rPr>
              <a:t>j</a:t>
            </a:r>
            <a:r>
              <a:rPr lang="sr-Cyrl-RS" sz="2000">
                <a:latin typeface="Palatino Linotype" pitchFamily="18" charset="0"/>
              </a:rPr>
              <a:t>а, наглувост, секреција из </a:t>
            </a:r>
            <a:r>
              <a:rPr lang="sr-Cyrl-RS" sz="2000" smtClean="0">
                <a:latin typeface="Palatino Linotype" pitchFamily="18" charset="0"/>
              </a:rPr>
              <a:t>ува.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Дијагноза:</a:t>
            </a:r>
            <a:r>
              <a:rPr lang="sr-Cyrl-RS" sz="2000">
                <a:latin typeface="Palatino Linotype" pitchFamily="18" charset="0"/>
              </a:rPr>
              <a:t> анамнеза, отоскопски налаз, мико</a:t>
            </a:r>
            <a:r>
              <a:rPr lang="en-US" sz="2000">
                <a:latin typeface="Palatino Linotype" pitchFamily="18" charset="0"/>
              </a:rPr>
              <a:t>ro</a:t>
            </a:r>
            <a:r>
              <a:rPr lang="sr-Cyrl-RS" sz="2000">
                <a:latin typeface="Palatino Linotype" pitchFamily="18" charset="0"/>
              </a:rPr>
              <a:t>биолошки </a:t>
            </a:r>
            <a:r>
              <a:rPr lang="sr-Cyrl-RS" sz="2000" smtClean="0">
                <a:latin typeface="Palatino Linotype" pitchFamily="18" charset="0"/>
              </a:rPr>
              <a:t>преглед.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sr-Cyrl-RS" sz="2000">
                <a:latin typeface="Palatino Linotype" pitchFamily="18" charset="0"/>
              </a:rPr>
              <a:t>Отоскопски налаз (отоскопија, отоендоскопија, ОМС): влажна, мацерирана, хиперемична и отечена кожа спољашњег слушног ходника, док је бубна опна интактна.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04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Конгениталне малформације спољашњег ува</a:t>
            </a:r>
            <a:endParaRPr lang="ru-RU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Конгениталне малформације спољашњег ува деле се на: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Конгениталне малформације ушне шкољке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Конгениталне малформације спољшњег слушног ходника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68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Дифузно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pt-BR" sz="3500" b="1">
                <a:solidFill>
                  <a:schemeClr val="tx1"/>
                </a:solidFill>
                <a:latin typeface="Palatino Linotype" pitchFamily="18" charset="0"/>
              </a:rPr>
              <a:t>Otitis externa diffusa)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Диференцијална </a:t>
            </a:r>
            <a:r>
              <a:rPr lang="sr-Cyrl-RS" sz="2000" b="1">
                <a:latin typeface="Palatino Linotype" pitchFamily="18" charset="0"/>
              </a:rPr>
              <a:t>дијагноза:</a:t>
            </a:r>
            <a:r>
              <a:rPr lang="sr-Cyrl-RS" sz="2000">
                <a:latin typeface="Palatino Linotype" pitchFamily="18" charset="0"/>
              </a:rPr>
              <a:t> све остале форме </a:t>
            </a:r>
            <a:r>
              <a:rPr lang="en-US" sz="2000">
                <a:latin typeface="Palatino Linotype" pitchFamily="18" charset="0"/>
              </a:rPr>
              <a:t>otitis externe </a:t>
            </a:r>
            <a:r>
              <a:rPr lang="sr-Cyrl-RS" sz="2000">
                <a:latin typeface="Palatino Linotype" pitchFamily="18" charset="0"/>
              </a:rPr>
              <a:t>и </a:t>
            </a:r>
            <a:r>
              <a:rPr lang="sr-Cyrl-RS" sz="2000" smtClean="0">
                <a:latin typeface="Palatino Linotype" pitchFamily="18" charset="0"/>
              </a:rPr>
              <a:t>акутни мастоидитис</a:t>
            </a:r>
            <a:r>
              <a:rPr lang="en-US" sz="2000" smtClean="0">
                <a:latin typeface="Palatino Linotype" pitchFamily="18" charset="0"/>
              </a:rPr>
              <a:t>.</a:t>
            </a: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>
                <a:latin typeface="Palatino Linotype" pitchFamily="18" charset="0"/>
              </a:rPr>
              <a:t>Терапија:</a:t>
            </a:r>
            <a:r>
              <a:rPr lang="sr-Cyrl-RS" sz="2000">
                <a:latin typeface="Palatino Linotype" pitchFamily="18" charset="0"/>
              </a:rPr>
              <a:t> свакодневна тоалета ува микроаспирацијом (не испирање), локална примена антибиотика према антибиограму у комбинацији са кортикостереоидима. </a:t>
            </a:r>
            <a:r>
              <a:rPr lang="sr-Cyrl-RS" sz="2000" smtClean="0">
                <a:latin typeface="Palatino Linotype" pitchFamily="18" charset="0"/>
              </a:rPr>
              <a:t>Као </a:t>
            </a:r>
            <a:r>
              <a:rPr lang="sr-Cyrl-RS" sz="2000">
                <a:latin typeface="Palatino Linotype" pitchFamily="18" charset="0"/>
              </a:rPr>
              <a:t>компликација може да се развије </a:t>
            </a:r>
            <a:r>
              <a:rPr lang="en-US" sz="2000" smtClean="0">
                <a:latin typeface="Palatino Linotype" pitchFamily="18" charset="0"/>
              </a:rPr>
              <a:t>peri</a:t>
            </a:r>
            <a:r>
              <a:rPr lang="sr-Latn-RS" sz="2000" smtClean="0">
                <a:latin typeface="Palatino Linotype" pitchFamily="18" charset="0"/>
              </a:rPr>
              <a:t>c</a:t>
            </a:r>
            <a:r>
              <a:rPr lang="en-US" sz="2000" smtClean="0">
                <a:latin typeface="Palatino Linotype" pitchFamily="18" charset="0"/>
              </a:rPr>
              <a:t>hondritis</a:t>
            </a:r>
            <a:r>
              <a:rPr lang="en-US" sz="2000">
                <a:latin typeface="Palatino Linotype" pitchFamily="18" charset="0"/>
              </a:rPr>
              <a:t>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5" name="Picture 4" descr="Резултат слика за Otitis externa diffusa">
            <a:extLst>
              <a:ext uri="{FF2B5EF4-FFF2-40B4-BE49-F238E27FC236}">
                <a16:creationId xmlns="" xmlns:a16="http://schemas.microsoft.com/office/drawing/2014/main" id="{EE4EB542-360B-4DFA-892A-6B777E9C70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2" t="45437" r="6585" b="32557"/>
          <a:stretch/>
        </p:blipFill>
        <p:spPr bwMode="auto">
          <a:xfrm>
            <a:off x="4673453" y="3294805"/>
            <a:ext cx="3780722" cy="341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Image result for Ðµxterna">
            <a:extLst>
              <a:ext uri="{FF2B5EF4-FFF2-40B4-BE49-F238E27FC236}">
                <a16:creationId xmlns="" xmlns:a16="http://schemas.microsoft.com/office/drawing/2014/main" id="{1638A2FF-E691-405A-8FF1-D7F62C83C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12477" t="9048" r="10948"/>
          <a:stretch/>
        </p:blipFill>
        <p:spPr bwMode="auto">
          <a:xfrm>
            <a:off x="692031" y="3294805"/>
            <a:ext cx="3780722" cy="3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623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Гљивично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Otitis externa mycotica)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sr-Cyrl-RS" sz="2000" b="1" smtClean="0">
              <a:latin typeface="Palatino Linotype" pitchFamily="18" charset="0"/>
            </a:endParaRPr>
          </a:p>
          <a:p>
            <a:pPr lvl="0"/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</a:t>
            </a:r>
            <a:r>
              <a:rPr lang="sr-Cyrl-RS" sz="2000" b="1">
                <a:latin typeface="Palatino Linotype" pitchFamily="18" charset="0"/>
              </a:rPr>
              <a:t>:</a:t>
            </a:r>
            <a:r>
              <a:rPr lang="sr-Cyrl-RS" sz="2000">
                <a:latin typeface="Palatino Linotype" pitchFamily="18" charset="0"/>
              </a:rPr>
              <a:t> Запаљење коже спољашњег слушног ходника узроковано </a:t>
            </a:r>
            <a:r>
              <a:rPr lang="sr-Cyrl-RS" sz="2000" smtClean="0">
                <a:latin typeface="Palatino Linotype" pitchFamily="18" charset="0"/>
              </a:rPr>
              <a:t>гљивицама (</a:t>
            </a:r>
            <a:r>
              <a:rPr lang="en-US" sz="2000" smtClean="0">
                <a:latin typeface="Palatino Linotype" pitchFamily="18" charset="0"/>
              </a:rPr>
              <a:t>Candida albicans</a:t>
            </a:r>
            <a:r>
              <a:rPr lang="sr-Cyrl-RS" sz="2000" smtClean="0">
                <a:latin typeface="Palatino Linotype" pitchFamily="18" charset="0"/>
              </a:rPr>
              <a:t> и</a:t>
            </a:r>
            <a:r>
              <a:rPr lang="en-US" sz="2000" smtClean="0">
                <a:latin typeface="Palatino Linotype" pitchFamily="18" charset="0"/>
              </a:rPr>
              <a:t> </a:t>
            </a:r>
            <a:r>
              <a:rPr lang="en-US" sz="2000">
                <a:latin typeface="Palatino Linotype" pitchFamily="18" charset="0"/>
              </a:rPr>
              <a:t>Aspergilus </a:t>
            </a:r>
            <a:r>
              <a:rPr lang="en-US" sz="2000" smtClean="0">
                <a:latin typeface="Palatino Linotype" pitchFamily="18" charset="0"/>
              </a:rPr>
              <a:t>niger</a:t>
            </a:r>
            <a:r>
              <a:rPr lang="sr-Cyrl-RS" sz="2000" smtClean="0">
                <a:latin typeface="Palatino Linotype" pitchFamily="18" charset="0"/>
              </a:rPr>
              <a:t>). Предиспонирајући фактори су рад </a:t>
            </a:r>
            <a:r>
              <a:rPr lang="sr-Cyrl-RS" sz="2000">
                <a:latin typeface="Palatino Linotype" pitchFamily="18" charset="0"/>
              </a:rPr>
              <a:t>у условима повишене влажности, дуготрајна примена антибиотика, смањена општа отпорност организма, општа </a:t>
            </a:r>
            <a:r>
              <a:rPr lang="sr-Cyrl-RS" sz="2000" smtClean="0">
                <a:latin typeface="Palatino Linotype" pitchFamily="18" charset="0"/>
              </a:rPr>
              <a:t>обољења </a:t>
            </a:r>
            <a:r>
              <a:rPr lang="sr-Cyrl-RS" sz="2000">
                <a:latin typeface="Palatino Linotype" pitchFamily="18" charset="0"/>
              </a:rPr>
              <a:t>која доводе до смањене отпорности </a:t>
            </a:r>
            <a:r>
              <a:rPr lang="sr-Cyrl-RS" sz="2000" smtClean="0">
                <a:latin typeface="Palatino Linotype" pitchFamily="18" charset="0"/>
              </a:rPr>
              <a:t>организма. Честа </a:t>
            </a:r>
            <a:r>
              <a:rPr lang="sr-Cyrl-RS" sz="2000">
                <a:latin typeface="Palatino Linotype" pitchFamily="18" charset="0"/>
              </a:rPr>
              <a:t>је бактеријска </a:t>
            </a:r>
            <a:r>
              <a:rPr lang="sr-Cyrl-RS" sz="2000" smtClean="0">
                <a:latin typeface="Palatino Linotype" pitchFamily="18" charset="0"/>
              </a:rPr>
              <a:t>суперинфекција.</a:t>
            </a: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Клиничка </a:t>
            </a:r>
            <a:r>
              <a:rPr lang="ru-RU" sz="2000" b="1">
                <a:latin typeface="Palatino Linotype" pitchFamily="18" charset="0"/>
              </a:rPr>
              <a:t>слика:</a:t>
            </a:r>
            <a:r>
              <a:rPr lang="ru-RU" sz="2000">
                <a:latin typeface="Palatino Linotype" pitchFamily="18" charset="0"/>
              </a:rPr>
              <a:t> болест почиње сврабом, наглувост, касније се јавља бол и секреција из ува.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</a:t>
            </a:r>
            <a:r>
              <a:rPr lang="ru-RU" sz="2000" b="1">
                <a:latin typeface="Palatino Linotype" pitchFamily="18" charset="0"/>
              </a:rPr>
              <a:t>:</a:t>
            </a:r>
            <a:r>
              <a:rPr lang="ru-RU" sz="2000">
                <a:latin typeface="Palatino Linotype" pitchFamily="18" charset="0"/>
              </a:rPr>
              <a:t> анамнеза, отоскопски (отомикроскопски) </a:t>
            </a:r>
            <a:r>
              <a:rPr lang="ru-RU" sz="2000" smtClean="0">
                <a:latin typeface="Palatino Linotype" pitchFamily="18" charset="0"/>
              </a:rPr>
              <a:t>преглед</a:t>
            </a:r>
            <a:r>
              <a:rPr lang="ru-RU" sz="2000">
                <a:latin typeface="Palatino Linotype" pitchFamily="18" charset="0"/>
              </a:rPr>
              <a:t> </a:t>
            </a:r>
            <a:r>
              <a:rPr lang="ru-RU" sz="2000" smtClean="0">
                <a:latin typeface="Palatino Linotype" pitchFamily="18" charset="0"/>
              </a:rPr>
              <a:t>-</a:t>
            </a:r>
            <a:r>
              <a:rPr lang="ru-RU" sz="2000" smtClean="0">
                <a:latin typeface="Palatino Linotype" pitchFamily="18" charset="0"/>
              </a:rPr>
              <a:t> </a:t>
            </a:r>
            <a:r>
              <a:rPr lang="ru-RU" sz="2000">
                <a:latin typeface="Palatino Linotype" pitchFamily="18" charset="0"/>
              </a:rPr>
              <a:t>(оток коже, присуство секрета у виду црнкастих колонија –aspergilus или беле сирасте наслаге – candida</a:t>
            </a:r>
            <a:r>
              <a:rPr lang="ru-RU" sz="2000" smtClean="0">
                <a:latin typeface="Palatino Linotype" pitchFamily="18" charset="0"/>
              </a:rPr>
              <a:t>).</a:t>
            </a: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72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Гљивично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Otitis externa mycotica)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sr-Cyrl-RS" sz="2000" b="1" smtClean="0">
              <a:latin typeface="Palatino Linotype" pitchFamily="18" charset="0"/>
            </a:endParaRPr>
          </a:p>
          <a:p>
            <a:pPr lvl="0"/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Диференцијална </a:t>
            </a:r>
            <a:r>
              <a:rPr lang="ru-RU" sz="2000" b="1">
                <a:latin typeface="Palatino Linotype" pitchFamily="18" charset="0"/>
              </a:rPr>
              <a:t>дијагноза: </a:t>
            </a:r>
            <a:r>
              <a:rPr lang="ru-RU" sz="2000" smtClean="0">
                <a:latin typeface="Palatino Linotype" pitchFamily="18" charset="0"/>
              </a:rPr>
              <a:t>друге форме отитиса, церумен.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Терапија:</a:t>
            </a:r>
            <a:r>
              <a:rPr lang="ru-RU" sz="2000">
                <a:latin typeface="Palatino Linotype" pitchFamily="18" charset="0"/>
              </a:rPr>
              <a:t> Свакодневна тоалета микроаспирацијом секрета, уз локалну примену антимикотичних средстава (најчешће масти</a:t>
            </a:r>
            <a:r>
              <a:rPr lang="ru-RU" sz="2000" smtClean="0">
                <a:latin typeface="Palatino Linotype" pitchFamily="18" charset="0"/>
              </a:rPr>
              <a:t>). У </a:t>
            </a:r>
            <a:r>
              <a:rPr lang="ru-RU" sz="2000">
                <a:latin typeface="Palatino Linotype" pitchFamily="18" charset="0"/>
              </a:rPr>
              <a:t>случају бактеријске суперинфекције локално се апликују корикостероиди са антибиотиком у виду капи или масти.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5" name="Picture 10" descr="Ð ÐµÐ·ÑÐ»ÑÐ°Ñ ÑÐ»Ð¸ÐºÐ° Ð·Ð° otitis externa mycotica aspergilus"/>
          <p:cNvPicPr>
            <a:picLocks noChangeAspect="1" noChangeArrowheads="1"/>
          </p:cNvPicPr>
          <p:nvPr/>
        </p:nvPicPr>
        <p:blipFill rotWithShape="1">
          <a:blip r:embed="rId2"/>
          <a:srcRect b="6758"/>
          <a:stretch/>
        </p:blipFill>
        <p:spPr bwMode="auto">
          <a:xfrm>
            <a:off x="754474" y="3629855"/>
            <a:ext cx="3893726" cy="294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Ð ÐµÐ·ÑÐ»ÑÐ°Ñ ÑÐ»Ð¸ÐºÐ° Ð·Ð° otitis externa mycotica candida"/>
          <p:cNvPicPr>
            <a:picLocks noChangeAspect="1" noChangeArrowheads="1"/>
          </p:cNvPicPr>
          <p:nvPr/>
        </p:nvPicPr>
        <p:blipFill rotWithShape="1">
          <a:blip r:embed="rId3"/>
          <a:srcRect l="10745" r="2008"/>
          <a:stretch/>
        </p:blipFill>
        <p:spPr bwMode="auto">
          <a:xfrm>
            <a:off x="5275059" y="3629854"/>
            <a:ext cx="3236155" cy="294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399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Екцематозно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Otitis externa eczematosa)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</a:t>
            </a:r>
            <a:r>
              <a:rPr lang="sr-Cyrl-RS" sz="2000" b="1">
                <a:latin typeface="Palatino Linotype" pitchFamily="18" charset="0"/>
              </a:rPr>
              <a:t>:</a:t>
            </a:r>
            <a:r>
              <a:rPr lang="sr-Cyrl-RS" sz="2000">
                <a:latin typeface="Palatino Linotype" pitchFamily="18" charset="0"/>
              </a:rPr>
              <a:t> Екцем или локални дерматитис коже спољашњег слушног </a:t>
            </a:r>
            <a:r>
              <a:rPr lang="sr-Cyrl-RS" sz="2000" smtClean="0">
                <a:latin typeface="Palatino Linotype" pitchFamily="18" charset="0"/>
              </a:rPr>
              <a:t>ходника на терену хемијске </a:t>
            </a:r>
            <a:r>
              <a:rPr lang="sr-Cyrl-RS" sz="2000">
                <a:latin typeface="Palatino Linotype" pitchFamily="18" charset="0"/>
              </a:rPr>
              <a:t>иритације, </a:t>
            </a:r>
            <a:r>
              <a:rPr lang="sr-Cyrl-RS" sz="2000" smtClean="0">
                <a:latin typeface="Palatino Linotype" pitchFamily="18" charset="0"/>
              </a:rPr>
              <a:t>атопијске конституције, метаболичких поремећаја.</a:t>
            </a: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</a:t>
            </a:r>
            <a:r>
              <a:rPr lang="sr-Cyrl-RS" sz="2000" b="1">
                <a:latin typeface="Palatino Linotype" pitchFamily="18" charset="0"/>
              </a:rPr>
              <a:t>слика:</a:t>
            </a:r>
            <a:r>
              <a:rPr lang="sr-Cyrl-RS" sz="2000">
                <a:latin typeface="Palatino Linotype" pitchFamily="18" charset="0"/>
              </a:rPr>
              <a:t> почиње сврабом, а бол се јавља после бактеријске или гљивичне </a:t>
            </a:r>
            <a:r>
              <a:rPr lang="sr-Cyrl-RS" sz="2000" smtClean="0">
                <a:latin typeface="Palatino Linotype" pitchFamily="18" charset="0"/>
              </a:rPr>
              <a:t>суперинфекције. Наглувост</a:t>
            </a:r>
            <a:r>
              <a:rPr lang="sr-Cyrl-RS" sz="2000">
                <a:latin typeface="Palatino Linotype" pitchFamily="18" charset="0"/>
              </a:rPr>
              <a:t>, присуство перутања коже, секреција из ува.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Дијагноза: </a:t>
            </a:r>
            <a:r>
              <a:rPr lang="ru-RU" sz="2000">
                <a:latin typeface="Palatino Linotype" pitchFamily="18" charset="0"/>
              </a:rPr>
              <a:t>анамнеза, клинички преглед (сасушене љуспице  на уласку у  спољашњи слушни  ходник код суве форме или мацерација коже код влажних),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Отомикроскопски </a:t>
            </a:r>
            <a:r>
              <a:rPr lang="ru-RU" sz="2000">
                <a:latin typeface="Palatino Linotype" pitchFamily="18" charset="0"/>
              </a:rPr>
              <a:t>налаз: кожа спољашњег слушног ходника је изразито сува или влажна, густ секрет може бити присутан код суперинфекција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Диференцијална дијагноза: </a:t>
            </a:r>
            <a:r>
              <a:rPr lang="ru-RU" sz="2000">
                <a:latin typeface="Palatino Linotype" pitchFamily="18" charset="0"/>
              </a:rPr>
              <a:t>друге форме отитис екстерне, акутни и хронични отитиси.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59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Екцематозно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Otitis externa eczematosa)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7" y="6575022"/>
            <a:ext cx="5065276" cy="25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Терапија</a:t>
            </a:r>
            <a:r>
              <a:rPr lang="ru-RU" sz="2000" b="1">
                <a:latin typeface="Palatino Linotype" pitchFamily="18" charset="0"/>
              </a:rPr>
              <a:t>:</a:t>
            </a:r>
            <a:r>
              <a:rPr lang="ru-RU" sz="2000">
                <a:latin typeface="Palatino Linotype" pitchFamily="18" charset="0"/>
              </a:rPr>
              <a:t> редовна тоалета ува микроаспирацијом, локална примена кортикостероида у комбинацији са антимикотицима и </a:t>
            </a:r>
            <a:r>
              <a:rPr lang="ru-RU" sz="2000" smtClean="0">
                <a:latin typeface="Palatino Linotype" pitchFamily="18" charset="0"/>
              </a:rPr>
              <a:t>антибиотицима. Системски </a:t>
            </a:r>
            <a:r>
              <a:rPr lang="ru-RU" sz="2000">
                <a:latin typeface="Palatino Linotype" pitchFamily="18" charset="0"/>
              </a:rPr>
              <a:t>антибиотици се примењују само у случајевима регионалног лимфаденитиса.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5" name="Picture 2" descr="http://www.life-worldwide.org/assets/uploads/images/seborrheic-dermatitis-ear.jpg">
            <a:extLst>
              <a:ext uri="{FF2B5EF4-FFF2-40B4-BE49-F238E27FC236}">
                <a16:creationId xmlns="" xmlns:a16="http://schemas.microsoft.com/office/drawing/2014/main" id="{82E8DB06-01EC-40E6-8AC0-871231DB3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9774" y="2725208"/>
            <a:ext cx="2691786" cy="3599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Резултат слика за Otitis externa diffusa">
            <a:extLst>
              <a:ext uri="{FF2B5EF4-FFF2-40B4-BE49-F238E27FC236}">
                <a16:creationId xmlns="" xmlns:a16="http://schemas.microsoft.com/office/drawing/2014/main" id="{27857C19-1F65-4ABE-B82D-518EB4361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74" y="2723768"/>
            <a:ext cx="2828093" cy="359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Резултат слика за Otitis externa diffusa">
            <a:extLst>
              <a:ext uri="{FF2B5EF4-FFF2-40B4-BE49-F238E27FC236}">
                <a16:creationId xmlns="" xmlns:a16="http://schemas.microsoft.com/office/drawing/2014/main" id="{4EF3F032-12F1-48C2-90F6-249AF207F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574" y="2723769"/>
            <a:ext cx="3016250" cy="359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45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Булозно хеморагијско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Otitis externa bullosa haemorrhagica)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</a:t>
            </a:r>
            <a:r>
              <a:rPr lang="sr-Cyrl-RS" sz="2000" b="1">
                <a:latin typeface="Palatino Linotype" pitchFamily="18" charset="0"/>
              </a:rPr>
              <a:t>:</a:t>
            </a:r>
            <a:r>
              <a:rPr lang="sr-Cyrl-RS" sz="2000">
                <a:latin typeface="Palatino Linotype" pitchFamily="18" charset="0"/>
              </a:rPr>
              <a:t> </a:t>
            </a:r>
            <a:r>
              <a:rPr lang="ru-RU" sz="2000">
                <a:latin typeface="Palatino Linotype" pitchFamily="18" charset="0"/>
              </a:rPr>
              <a:t>Вирусно запаљење епитела коже коштаног дела спољашњег слушног ходника и епитела бубне </a:t>
            </a:r>
            <a:r>
              <a:rPr lang="ru-RU" sz="2000" smtClean="0">
                <a:latin typeface="Palatino Linotype" pitchFamily="18" charset="0"/>
              </a:rPr>
              <a:t>опне. Вирус </a:t>
            </a:r>
            <a:r>
              <a:rPr lang="ru-RU" sz="2000">
                <a:latin typeface="Palatino Linotype" pitchFamily="18" charset="0"/>
              </a:rPr>
              <a:t>грипа </a:t>
            </a:r>
            <a:r>
              <a:rPr lang="ru-RU" sz="2000" smtClean="0">
                <a:latin typeface="Palatino Linotype" pitchFamily="18" charset="0"/>
              </a:rPr>
              <a:t>доводи </a:t>
            </a:r>
            <a:r>
              <a:rPr lang="ru-RU" sz="2000">
                <a:latin typeface="Palatino Linotype" pitchFamily="18" charset="0"/>
              </a:rPr>
              <a:t>до оштећења малих крвних судова коже са стварањем хеморагичних везикула испод епитела коже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Клиничка слика:</a:t>
            </a:r>
            <a:r>
              <a:rPr lang="ru-RU" sz="2000">
                <a:latin typeface="Palatino Linotype" pitchFamily="18" charset="0"/>
              </a:rPr>
              <a:t> изненадно крварење из ува праћено болом, </a:t>
            </a:r>
            <a:r>
              <a:rPr lang="ru-RU" sz="2000" smtClean="0">
                <a:latin typeface="Palatino Linotype" pitchFamily="18" charset="0"/>
              </a:rPr>
              <a:t>наглувост. Могу </a:t>
            </a:r>
            <a:r>
              <a:rPr lang="ru-RU" sz="2000">
                <a:latin typeface="Palatino Linotype" pitchFamily="18" charset="0"/>
              </a:rPr>
              <a:t>бити присуни општи симптоми инфективног синдрома.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Дијагноза:</a:t>
            </a:r>
            <a:r>
              <a:rPr lang="ru-RU" sz="2000">
                <a:latin typeface="Palatino Linotype" pitchFamily="18" charset="0"/>
              </a:rPr>
              <a:t> анамнеза, отоскопски (отомикроскопски</a:t>
            </a:r>
            <a:r>
              <a:rPr lang="ru-RU" sz="2000" smtClean="0">
                <a:latin typeface="Palatino Linotype" pitchFamily="18" charset="0"/>
              </a:rPr>
              <a:t>) - </a:t>
            </a:r>
            <a:r>
              <a:rPr lang="ru-RU" sz="2000">
                <a:latin typeface="Palatino Linotype" pitchFamily="18" charset="0"/>
              </a:rPr>
              <a:t>свежа крв у спољашњем слушном ходнику, хеморагијске буле на кожи плавичасте боје или присуство сасушених круста, као последица прскања була.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58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Булозно хеморагијско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Otitis externa bullosa haemorrhagica)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Диференцијална </a:t>
            </a:r>
            <a:r>
              <a:rPr lang="ru-RU" sz="2000" b="1">
                <a:latin typeface="Palatino Linotype" pitchFamily="18" charset="0"/>
              </a:rPr>
              <a:t>дијагноза:</a:t>
            </a:r>
            <a:r>
              <a:rPr lang="ru-RU" sz="2000">
                <a:latin typeface="Palatino Linotype" pitchFamily="18" charset="0"/>
              </a:rPr>
              <a:t> повреде ува и бубне опне, прелом базе лобање, тумори, хронични отитиси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>
                <a:latin typeface="Palatino Linotype" pitchFamily="18" charset="0"/>
              </a:rPr>
              <a:t>Терапија: </a:t>
            </a:r>
            <a:r>
              <a:rPr lang="ru-RU" sz="2000">
                <a:latin typeface="Palatino Linotype" pitchFamily="18" charset="0"/>
              </a:rPr>
              <a:t>лечење стерилном газом, после аспирације крви, </a:t>
            </a:r>
            <a:r>
              <a:rPr lang="ru-RU" sz="2000" smtClean="0">
                <a:latin typeface="Palatino Linotype" pitchFamily="18" charset="0"/>
              </a:rPr>
              <a:t>аналгетици. Антибиотици </a:t>
            </a:r>
            <a:r>
              <a:rPr lang="ru-RU" sz="2000">
                <a:latin typeface="Palatino Linotype" pitchFamily="18" charset="0"/>
              </a:rPr>
              <a:t>су индиковани ако је дошло до суперинфекције.</a:t>
            </a: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5" name="Picture 2" descr="Ð¡ÑÐ¾Ð´Ð½Ð° ÑÐ»Ð¸ÐºÐ°"/>
          <p:cNvPicPr>
            <a:picLocks noChangeAspect="1" noChangeArrowheads="1"/>
          </p:cNvPicPr>
          <p:nvPr/>
        </p:nvPicPr>
        <p:blipFill rotWithShape="1">
          <a:blip r:embed="rId2"/>
          <a:srcRect l="3217" t="28950" r="3217" b="17801"/>
          <a:stretch/>
        </p:blipFill>
        <p:spPr bwMode="auto">
          <a:xfrm>
            <a:off x="152399" y="3881048"/>
            <a:ext cx="8794157" cy="2816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588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Тешко некротизирајуће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Otitis externa maligna)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sr-Cyrl-RS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</a:t>
            </a:r>
            <a:r>
              <a:rPr lang="sr-Cyrl-RS" sz="2000" b="1">
                <a:latin typeface="Palatino Linotype" pitchFamily="18" charset="0"/>
              </a:rPr>
              <a:t>:</a:t>
            </a:r>
            <a:r>
              <a:rPr lang="sr-Cyrl-RS" sz="2000">
                <a:latin typeface="Palatino Linotype" pitchFamily="18" charset="0"/>
              </a:rPr>
              <a:t> </a:t>
            </a:r>
            <a:r>
              <a:rPr lang="ru-RU" sz="2000" smtClean="0">
                <a:latin typeface="Palatino Linotype" pitchFamily="18" charset="0"/>
              </a:rPr>
              <a:t>Представља </a:t>
            </a:r>
            <a:r>
              <a:rPr lang="ru-RU" sz="2000">
                <a:latin typeface="Palatino Linotype" pitchFamily="18" charset="0"/>
              </a:rPr>
              <a:t>посебну форму запаљења коже спољашњег слушног ходника са склоношћу ширења инфекције на темпоралну кост и друге кости базе </a:t>
            </a:r>
            <a:r>
              <a:rPr lang="ru-RU" sz="2000" smtClean="0">
                <a:latin typeface="Palatino Linotype" pitchFamily="18" charset="0"/>
              </a:rPr>
              <a:t>лобање. Јавља </a:t>
            </a:r>
            <a:r>
              <a:rPr lang="ru-RU" sz="2000">
                <a:latin typeface="Palatino Linotype" pitchFamily="18" charset="0"/>
              </a:rPr>
              <a:t>се код </a:t>
            </a:r>
            <a:r>
              <a:rPr lang="ru-RU" sz="2000" smtClean="0">
                <a:latin typeface="Palatino Linotype" pitchFamily="18" charset="0"/>
              </a:rPr>
              <a:t>имунодефицијентних </a:t>
            </a:r>
            <a:r>
              <a:rPr lang="ru-RU" sz="2000">
                <a:latin typeface="Palatino Linotype" pitchFamily="18" charset="0"/>
              </a:rPr>
              <a:t>стања, шећерне </a:t>
            </a:r>
            <a:r>
              <a:rPr lang="ru-RU" sz="2000" smtClean="0">
                <a:latin typeface="Palatino Linotype" pitchFamily="18" charset="0"/>
              </a:rPr>
              <a:t>болести. Најчешћи изазивачи су </a:t>
            </a:r>
            <a:r>
              <a:rPr lang="en-US" sz="2000" smtClean="0">
                <a:latin typeface="Palatino Linotype" pitchFamily="18" charset="0"/>
              </a:rPr>
              <a:t>Pseudomonas </a:t>
            </a:r>
            <a:r>
              <a:rPr lang="en-US" sz="2000">
                <a:latin typeface="Palatino Linotype" pitchFamily="18" charset="0"/>
              </a:rPr>
              <a:t>aeruginosa ili Staphilococcus </a:t>
            </a:r>
            <a:r>
              <a:rPr lang="en-US" sz="2000" smtClean="0">
                <a:latin typeface="Palatino Linotype" pitchFamily="18" charset="0"/>
              </a:rPr>
              <a:t>aureus</a:t>
            </a:r>
            <a:r>
              <a:rPr lang="sr-Cyrl-RS" sz="2000" smtClean="0">
                <a:latin typeface="Palatino Linotype" pitchFamily="18" charset="0"/>
              </a:rPr>
              <a:t>. Болест настаје због к</a:t>
            </a:r>
            <a:r>
              <a:rPr lang="ru-RU" sz="2000" smtClean="0">
                <a:latin typeface="Palatino Linotype" pitchFamily="18" charset="0"/>
              </a:rPr>
              <a:t>оагулационе некрозе </a:t>
            </a:r>
            <a:r>
              <a:rPr lang="ru-RU" sz="2000">
                <a:latin typeface="Palatino Linotype" pitchFamily="18" charset="0"/>
              </a:rPr>
              <a:t>ткива услед микроангиопатије мањих крвних судова.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Клиничка </a:t>
            </a:r>
            <a:r>
              <a:rPr lang="ru-RU" sz="2000" b="1">
                <a:latin typeface="Palatino Linotype" pitchFamily="18" charset="0"/>
              </a:rPr>
              <a:t>слика:</a:t>
            </a:r>
            <a:r>
              <a:rPr lang="ru-RU" sz="2000">
                <a:latin typeface="Palatino Linotype" pitchFamily="18" charset="0"/>
              </a:rPr>
              <a:t> болест почиње као бактеријски отитис екстерна, секрецијом из ува, наглувошћу, отоком испред, испод или иза ува, постепено се развија регионалана лимфаденопатија.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Основна болест се погоршава, телесна температура је повишена.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Услед остеомијелитиса развијају се егзокранијалне отогене компликације попут: периферна парализа фацијалиса, лабиринтитис, а у тежим случајевима долази до развоја и ендокранијалних комликација.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Инфекција </a:t>
            </a:r>
            <a:r>
              <a:rPr lang="ru-RU" sz="2000">
                <a:latin typeface="Palatino Linotype" pitchFamily="18" charset="0"/>
              </a:rPr>
              <a:t>може да се прошири и на мека ткива, врата, ждрела, ларинкса.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3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Тешко некротизирајуће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Otitis externa maligna)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Анамнеза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Клинички преглед: оток </a:t>
            </a:r>
            <a:r>
              <a:rPr lang="ru-RU" sz="2000">
                <a:latin typeface="Palatino Linotype" pitchFamily="18" charset="0"/>
              </a:rPr>
              <a:t>око аурикуле, оток на врату, лицу или паротидној регији, могу бити присутни знаци периферне парализе фацијалиса, орофарингоскопски се уочава асиметрија и непокретност меког непца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" y="3192059"/>
            <a:ext cx="7712075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346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Тешко некротизирајуће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Otitis externa maligna)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Лабораторијска испитивања: леукоцитоза, са неутрофилијом или леукопенија, вредности </a:t>
            </a:r>
            <a:r>
              <a:rPr lang="en-US" sz="2000">
                <a:latin typeface="Palatino Linotype" pitchFamily="18" charset="0"/>
              </a:rPr>
              <a:t>CRP </a:t>
            </a:r>
            <a:r>
              <a:rPr lang="ru-RU" sz="2000">
                <a:latin typeface="Palatino Linotype" pitchFamily="18" charset="0"/>
              </a:rPr>
              <a:t>и </a:t>
            </a:r>
            <a:r>
              <a:rPr lang="en-US" sz="2000">
                <a:latin typeface="Palatino Linotype" pitchFamily="18" charset="0"/>
              </a:rPr>
              <a:t>SE </a:t>
            </a:r>
            <a:r>
              <a:rPr lang="ru-RU" sz="2000">
                <a:latin typeface="Palatino Linotype" pitchFamily="18" charset="0"/>
              </a:rPr>
              <a:t>су повишене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Знаци нерегулисаног дијабетеса, кетоацидоза, повишене вредности урее и креатинина код нефропатија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Допунска дијагностика: Компијутеризована томографија која показује знаке коштане деструкције или магнетна резонанца како би се уочиле промене меких ткива врата и лобање.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6" name="Picture 6" descr="Ð¡ÑÐ¾Ð´Ð½Ð° ÑÐ»Ð¸Ðº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0926" y="3793718"/>
            <a:ext cx="3434548" cy="30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43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Конгениталне малформације ушне шкољке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Настају као последица грешке у формирању аурикуларних квржица од 4 до 12. недеље феталног развоја.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У конгениталне малформације ушне </a:t>
            </a:r>
            <a:r>
              <a:rPr lang="sr-Cyrl-RS" sz="2000" smtClean="0">
                <a:latin typeface="Palatino Linotype" pitchFamily="18" charset="0"/>
              </a:rPr>
              <a:t>шкољке </a:t>
            </a:r>
            <a:r>
              <a:rPr lang="sr-Cyrl-RS" sz="2000" smtClean="0">
                <a:latin typeface="Palatino Linotype" pitchFamily="18" charset="0"/>
              </a:rPr>
              <a:t>спадају: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Анотија (</a:t>
            </a:r>
            <a:r>
              <a:rPr lang="sr-Latn-RS" sz="2000" smtClean="0">
                <a:latin typeface="Palatino Linotype" pitchFamily="18" charset="0"/>
              </a:rPr>
              <a:t>Anotia</a:t>
            </a:r>
            <a:r>
              <a:rPr lang="sr-Cyrl-RS" sz="2000" smtClean="0">
                <a:latin typeface="Palatino Linotype" pitchFamily="18" charset="0"/>
              </a:rPr>
              <a:t>)</a:t>
            </a:r>
            <a:endParaRPr lang="sr-Latn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Микротија</a:t>
            </a:r>
            <a:r>
              <a:rPr lang="sr-Latn-RS" sz="2000" smtClean="0">
                <a:latin typeface="Palatino Linotype" pitchFamily="18" charset="0"/>
              </a:rPr>
              <a:t> (Microtia)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Макротија</a:t>
            </a:r>
            <a:r>
              <a:rPr lang="sr-Latn-RS" sz="2000" smtClean="0">
                <a:latin typeface="Palatino Linotype" pitchFamily="18" charset="0"/>
              </a:rPr>
              <a:t> (Macrotia)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Одстојеће уши</a:t>
            </a:r>
            <a:r>
              <a:rPr lang="sr-Latn-RS" sz="2000" smtClean="0">
                <a:latin typeface="Palatino Linotype" pitchFamily="18" charset="0"/>
              </a:rPr>
              <a:t> (Otapostasis)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Апендикси ушне шкољке</a:t>
            </a:r>
            <a:r>
              <a:rPr lang="sr-Latn-RS" sz="2000" smtClean="0">
                <a:latin typeface="Palatino Linotype" pitchFamily="18" charset="0"/>
              </a:rPr>
              <a:t> (Appendices auriculares)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Преаурикуларна фистула и циста</a:t>
            </a:r>
            <a:r>
              <a:rPr lang="sr-Latn-RS" sz="2000" smtClean="0">
                <a:latin typeface="Palatino Linotype" pitchFamily="18" charset="0"/>
              </a:rPr>
              <a:t> (Fistula et cystis preauricularis)</a:t>
            </a: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86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Тешко некротизирајуће запаљење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ССХ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Otitis externa maligna)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000" b="1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Диференцијална дијагноза: </a:t>
            </a:r>
            <a:r>
              <a:rPr lang="ru-RU" sz="2000" smtClean="0">
                <a:latin typeface="Palatino Linotype" pitchFamily="18" charset="0"/>
              </a:rPr>
              <a:t>Запаљења ССХ, акутна </a:t>
            </a:r>
            <a:r>
              <a:rPr lang="ru-RU" sz="2000" smtClean="0">
                <a:latin typeface="Palatino Linotype" pitchFamily="18" charset="0"/>
              </a:rPr>
              <a:t>упала </a:t>
            </a:r>
            <a:r>
              <a:rPr lang="ru-RU" sz="2000" smtClean="0">
                <a:latin typeface="Palatino Linotype" pitchFamily="18" charset="0"/>
              </a:rPr>
              <a:t>средњег ува са мастоидитисом, тумори.</a:t>
            </a: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Терапија</a:t>
            </a:r>
            <a:r>
              <a:rPr lang="ru-RU" sz="2000" smtClean="0">
                <a:latin typeface="Palatino Linotype" pitchFamily="18" charset="0"/>
              </a:rPr>
              <a:t> </a:t>
            </a:r>
            <a:r>
              <a:rPr lang="ru-RU" sz="2000">
                <a:latin typeface="Palatino Linotype" pitchFamily="18" charset="0"/>
              </a:rPr>
              <a:t>је ургентна</a:t>
            </a:r>
            <a:r>
              <a:rPr lang="ru-RU" sz="2000" smtClean="0">
                <a:latin typeface="Palatino Linotype" pitchFamily="18" charset="0"/>
              </a:rPr>
              <a:t>!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>
                <a:latin typeface="Palatino Linotype" pitchFamily="18" charset="0"/>
              </a:rPr>
              <a:t>Високе дозе антибиотика за грам позитивне, грам негативне и анаеробне бактерије (цефалоспорини, аминогликозиди и метронидазол).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Обавезна </a:t>
            </a:r>
            <a:r>
              <a:rPr lang="ru-RU" sz="2000">
                <a:latin typeface="Palatino Linotype" pitchFamily="18" charset="0"/>
              </a:rPr>
              <a:t>је тоалета ува микроаспирацијом, локална апликација антибиотика и антимикотика, као и уклањање некротичног ткива и дренажа апсцеса.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У </a:t>
            </a:r>
            <a:r>
              <a:rPr lang="ru-RU" sz="2000">
                <a:latin typeface="Palatino Linotype" pitchFamily="18" charset="0"/>
              </a:rPr>
              <a:t>случајевима остеомијелитиса и код отогених компликација, ради се  и хируршка ресекција темпоралне кости различитог обима.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87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8382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Повреде </a:t>
            </a:r>
            <a:r>
              <a:rPr lang="ru-RU" sz="3500" b="1" smtClean="0">
                <a:solidFill>
                  <a:schemeClr val="bg1"/>
                </a:solidFill>
                <a:latin typeface="Palatino Linotype" pitchFamily="18" charset="0"/>
              </a:rPr>
              <a:t>ува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Повреде ува се у односу на локализацију деле на: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Повреде спољашњег ува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Повреде средњег ува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Повреде унутрашњег ува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solidFill>
                <a:prstClr val="black"/>
              </a:solidFill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17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Повреде спољашњег ува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Повреде спољашњег ува деле се на: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Повреде ушне шкољке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Повреде спољшњег слушног ходника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lvl="1"/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2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Повреде ушне шкољке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000" b="1" smtClean="0">
              <a:latin typeface="Palatino Linotype" pitchFamily="18" charset="0"/>
            </a:endParaRPr>
          </a:p>
          <a:p>
            <a:pPr lvl="0"/>
            <a:endParaRPr lang="ru-RU" sz="2000" b="1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Деле се на механичке и термичке повреде.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Механичке повреде могу бити отворене и затворене.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У отворене механичке повреде спадају лацерације, делимичне и потпуне ампутације ушке.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Терапија подразумева примарну хируршку обраду, ординирање антибиотика, АТ заштита. 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Од затворених механичких повреда ушке најзначајнији је отхематом.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48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Отхематом</a:t>
            </a:r>
            <a:endParaRPr lang="sr-Cyrl-RS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</a:t>
            </a:r>
            <a:r>
              <a:rPr lang="ru-RU" sz="2000" smtClean="0">
                <a:latin typeface="Palatino Linotype" pitchFamily="18" charset="0"/>
              </a:rPr>
              <a:t> хеморагијски излив између перихондријума и хрскавице ушне шкољке, настао тангенцијалним деловањем тупе механичке силе.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Клиничка слика: </a:t>
            </a:r>
            <a:r>
              <a:rPr lang="ru-RU" sz="2000" smtClean="0">
                <a:latin typeface="Palatino Linotype" pitchFamily="18" charset="0"/>
              </a:rPr>
              <a:t>безболни оток, плавичасте боје који флуктуира, губитак нормалног рељефа ушке.</a:t>
            </a:r>
          </a:p>
          <a:p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  <a:r>
              <a:rPr lang="ru-RU" sz="2000" smtClean="0">
                <a:latin typeface="Palatino Linotype" pitchFamily="18" charset="0"/>
              </a:rPr>
              <a:t> анамнеза, инспекција и палпација.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5" name="Content Placeholder 3"/>
          <p:cNvPicPr>
            <a:picLocks noGr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641" y="3460284"/>
            <a:ext cx="5905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192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Отхематом</a:t>
            </a:r>
            <a:endParaRPr lang="sr-Cyrl-RS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Терапија: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Пункција и аспирација свежег отхематома.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Инцизија и дренажа у случају неуспешне евакуације отхематома пункцијом или у случају поновног накупљања крви.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Пласирање </a:t>
            </a:r>
            <a:r>
              <a:rPr lang="ru-RU" sz="2000">
                <a:latin typeface="Palatino Linotype" pitchFamily="18" charset="0"/>
              </a:rPr>
              <a:t>газе према конфигурацији ушке и компресивног завоја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АТ заштита, </a:t>
            </a:r>
            <a:r>
              <a:rPr lang="ru-RU" sz="2000" smtClean="0">
                <a:latin typeface="Palatino Linotype" pitchFamily="18" charset="0"/>
              </a:rPr>
              <a:t>антибиотици.</a:t>
            </a: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3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Термичке повреде ушне шкољке</a:t>
            </a:r>
            <a:endParaRPr lang="sr-Cyrl-RS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Опекотине (</a:t>
            </a:r>
            <a:r>
              <a:rPr lang="en-US" sz="2000" smtClean="0">
                <a:latin typeface="Palatino Linotype" pitchFamily="18" charset="0"/>
              </a:rPr>
              <a:t>combustio auriculae</a:t>
            </a:r>
            <a:r>
              <a:rPr lang="ru-RU" sz="2000" smtClean="0">
                <a:latin typeface="Palatino Linotype" pitchFamily="18" charset="0"/>
              </a:rPr>
              <a:t>)</a:t>
            </a:r>
            <a:r>
              <a:rPr lang="sr-Cyrl-RS" sz="2000" smtClean="0">
                <a:latin typeface="Palatino Linotype" pitchFamily="18" charset="0"/>
              </a:rPr>
              <a:t>: </a:t>
            </a:r>
            <a:r>
              <a:rPr lang="ru-RU" sz="2000" smtClean="0">
                <a:latin typeface="Palatino Linotype" pitchFamily="18" charset="0"/>
              </a:rPr>
              <a:t>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Хиперемија коже (</a:t>
            </a:r>
            <a:r>
              <a:rPr lang="sr-Latn-RS" sz="2000" smtClean="0">
                <a:latin typeface="Palatino Linotype" pitchFamily="18" charset="0"/>
              </a:rPr>
              <a:t>I </a:t>
            </a:r>
            <a:r>
              <a:rPr lang="sr-Cyrl-RS" sz="2000" smtClean="0">
                <a:latin typeface="Palatino Linotype" pitchFamily="18" charset="0"/>
              </a:rPr>
              <a:t>степен</a:t>
            </a:r>
            <a:r>
              <a:rPr lang="ru-RU" sz="2000" smtClean="0">
                <a:latin typeface="Palatino Linotype" pitchFamily="18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Булозне промене (</a:t>
            </a:r>
            <a:r>
              <a:rPr lang="sr-Latn-RS" sz="2000" smtClean="0">
                <a:latin typeface="Palatino Linotype" pitchFamily="18" charset="0"/>
              </a:rPr>
              <a:t>II</a:t>
            </a:r>
            <a:r>
              <a:rPr lang="sr-Cyrl-RS" sz="2000" smtClean="0">
                <a:latin typeface="Palatino Linotype" pitchFamily="18" charset="0"/>
              </a:rPr>
              <a:t> степен)</a:t>
            </a:r>
            <a:endParaRPr lang="ru-RU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Некроза коже и хрскавице (</a:t>
            </a:r>
            <a:r>
              <a:rPr lang="sr-Latn-RS" sz="2000" smtClean="0">
                <a:latin typeface="Palatino Linotype" pitchFamily="18" charset="0"/>
              </a:rPr>
              <a:t>III </a:t>
            </a:r>
            <a:r>
              <a:rPr lang="sr-Cyrl-RS" sz="2000" smtClean="0">
                <a:latin typeface="Palatino Linotype" pitchFamily="18" charset="0"/>
              </a:rPr>
              <a:t>степен</a:t>
            </a:r>
            <a:r>
              <a:rPr lang="ru-RU" sz="2000" smtClean="0">
                <a:latin typeface="Palatino Linotype" pitchFamily="18" charset="0"/>
              </a:rPr>
              <a:t>)</a:t>
            </a:r>
          </a:p>
          <a:p>
            <a:pPr lvl="1"/>
            <a:endParaRPr lang="ru-RU" sz="200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sr-Cyrl-RS" sz="2000" smtClean="0">
                <a:solidFill>
                  <a:prstClr val="black"/>
                </a:solidFill>
                <a:latin typeface="Palatino Linotype" pitchFamily="18" charset="0"/>
              </a:rPr>
              <a:t>Терапија подразумева тоалету, антибиотике, АТ заштиту, ексцизију некротичних делова </a:t>
            </a:r>
            <a:r>
              <a:rPr lang="sr-Cyrl-RS" sz="2000" smtClean="0">
                <a:solidFill>
                  <a:prstClr val="black"/>
                </a:solidFill>
                <a:latin typeface="Palatino Linotype" pitchFamily="18" charset="0"/>
              </a:rPr>
              <a:t>хрскавице.</a:t>
            </a:r>
            <a:endParaRPr lang="ru-RU" sz="2000">
              <a:solidFill>
                <a:prstClr val="black"/>
              </a:solidFill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Промрзлине (</a:t>
            </a:r>
            <a:r>
              <a:rPr lang="en-US" sz="2000" smtClean="0">
                <a:latin typeface="Palatino Linotype" pitchFamily="18" charset="0"/>
              </a:rPr>
              <a:t>congelatio auriculae</a:t>
            </a:r>
            <a:r>
              <a:rPr lang="sr-Cyrl-RS" sz="2000" smtClean="0">
                <a:latin typeface="Palatino Linotype" pitchFamily="18" charset="0"/>
              </a:rPr>
              <a:t>):</a:t>
            </a:r>
            <a:endParaRPr lang="en-U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Црвенило, бледило и ливидитет ушке </a:t>
            </a:r>
            <a:r>
              <a:rPr lang="en-US" sz="2000" smtClean="0">
                <a:latin typeface="Palatino Linotype" pitchFamily="18" charset="0"/>
              </a:rPr>
              <a:t>(</a:t>
            </a:r>
            <a:r>
              <a:rPr lang="en-US" sz="2000">
                <a:latin typeface="Palatino Linotype" pitchFamily="18" charset="0"/>
              </a:rPr>
              <a:t>I </a:t>
            </a:r>
            <a:r>
              <a:rPr lang="sr-Cyrl-RS" sz="2000">
                <a:latin typeface="Palatino Linotype" pitchFamily="18" charset="0"/>
              </a:rPr>
              <a:t>степен</a:t>
            </a:r>
            <a:r>
              <a:rPr lang="sr-Cyrl-RS" sz="2000" smtClean="0">
                <a:latin typeface="Palatino Linotype" pitchFamily="18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Едем ушке уз појаву везикула </a:t>
            </a:r>
            <a:r>
              <a:rPr lang="en-US" sz="2000">
                <a:latin typeface="Palatino Linotype" pitchFamily="18" charset="0"/>
              </a:rPr>
              <a:t>(II </a:t>
            </a:r>
            <a:r>
              <a:rPr lang="sr-Cyrl-RS" sz="2000">
                <a:latin typeface="Palatino Linotype" pitchFamily="18" charset="0"/>
              </a:rPr>
              <a:t>степен</a:t>
            </a:r>
            <a:r>
              <a:rPr lang="sr-Cyrl-RS" sz="2000" smtClean="0">
                <a:latin typeface="Palatino Linotype" pitchFamily="18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Некроза ткива </a:t>
            </a:r>
            <a:r>
              <a:rPr lang="en-US" sz="2000">
                <a:latin typeface="Palatino Linotype" pitchFamily="18" charset="0"/>
              </a:rPr>
              <a:t>(III </a:t>
            </a:r>
            <a:r>
              <a:rPr lang="sr-Cyrl-RS" sz="2000">
                <a:latin typeface="Palatino Linotype" pitchFamily="18" charset="0"/>
              </a:rPr>
              <a:t>степен)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sr-Cyrl-RS" sz="2000">
                <a:solidFill>
                  <a:prstClr val="black"/>
                </a:solidFill>
                <a:latin typeface="Palatino Linotype" pitchFamily="18" charset="0"/>
              </a:rPr>
              <a:t>Терапија </a:t>
            </a:r>
            <a:r>
              <a:rPr lang="sr-Latn-RS" sz="2000" smtClean="0">
                <a:solidFill>
                  <a:prstClr val="black"/>
                </a:solidFill>
                <a:latin typeface="Palatino Linotype" pitchFamily="18" charset="0"/>
              </a:rPr>
              <a:t>I </a:t>
            </a:r>
            <a:r>
              <a:rPr lang="sr-Cyrl-RS" sz="2000" smtClean="0">
                <a:solidFill>
                  <a:prstClr val="black"/>
                </a:solidFill>
                <a:latin typeface="Palatino Linotype" pitchFamily="18" charset="0"/>
              </a:rPr>
              <a:t>степена подразумева загревање ушке топлим компресама на 42-44</a:t>
            </a:r>
            <a:r>
              <a:rPr lang="sr-Latn-RS" sz="2000" smtClean="0">
                <a:solidFill>
                  <a:prstClr val="black"/>
                </a:solidFill>
                <a:latin typeface="Palatino Linotype" pitchFamily="18" charset="0"/>
              </a:rPr>
              <a:t>C. </a:t>
            </a:r>
            <a:r>
              <a:rPr lang="sr-Cyrl-RS" sz="2000" smtClean="0">
                <a:solidFill>
                  <a:prstClr val="black"/>
                </a:solidFill>
                <a:latin typeface="Palatino Linotype" pitchFamily="18" charset="0"/>
              </a:rPr>
              <a:t>Код </a:t>
            </a:r>
            <a:r>
              <a:rPr lang="sr-Latn-RS" sz="2000" smtClean="0">
                <a:solidFill>
                  <a:prstClr val="black"/>
                </a:solidFill>
                <a:latin typeface="Palatino Linotype" pitchFamily="18" charset="0"/>
              </a:rPr>
              <a:t>II </a:t>
            </a:r>
            <a:r>
              <a:rPr lang="sr-Cyrl-RS" sz="2000" smtClean="0">
                <a:solidFill>
                  <a:prstClr val="black"/>
                </a:solidFill>
                <a:latin typeface="Palatino Linotype" pitchFamily="18" charset="0"/>
              </a:rPr>
              <a:t>степена тоалета, стерилни завој, антибиотици. Код </a:t>
            </a:r>
            <a:r>
              <a:rPr lang="sr-Latn-RS" sz="2000" smtClean="0">
                <a:solidFill>
                  <a:prstClr val="black"/>
                </a:solidFill>
                <a:latin typeface="Palatino Linotype" pitchFamily="18" charset="0"/>
              </a:rPr>
              <a:t>III </a:t>
            </a:r>
            <a:r>
              <a:rPr lang="sr-Cyrl-RS" sz="2000" smtClean="0">
                <a:solidFill>
                  <a:prstClr val="black"/>
                </a:solidFill>
                <a:latin typeface="Palatino Linotype" pitchFamily="18" charset="0"/>
              </a:rPr>
              <a:t>степена хируршко одстрањивање некротичног ткива уз антибиотике, АТ заштиту и аналгетике. </a:t>
            </a:r>
            <a:endParaRPr lang="ru-RU" sz="2000">
              <a:solidFill>
                <a:prstClr val="black"/>
              </a:solidFill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Повреде спољшњег слушног ходника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000" b="1" smtClean="0">
              <a:latin typeface="Palatino Linotype" pitchFamily="18" charset="0"/>
            </a:endParaRPr>
          </a:p>
          <a:p>
            <a:pPr lvl="0"/>
            <a:endParaRPr lang="ru-RU" sz="2000" b="1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Захватају хрскавичави, коштани или оба дела ССХ.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Могу бити директне или </a:t>
            </a:r>
            <a:r>
              <a:rPr lang="ru-RU" sz="2000" smtClean="0">
                <a:latin typeface="Palatino Linotype" pitchFamily="18" charset="0"/>
              </a:rPr>
              <a:t>индиректне.</a:t>
            </a:r>
            <a:endParaRPr lang="ru-RU" sz="2000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Од симптома доминирају оторагија и бол.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Дијагноза се поставља анамнезом, отоскопским прегледом, по потреби </a:t>
            </a:r>
            <a:r>
              <a:rPr lang="sr-Latn-RS" sz="2000" smtClean="0">
                <a:latin typeface="Palatino Linotype" pitchFamily="18" charset="0"/>
              </a:rPr>
              <a:t>CT </a:t>
            </a:r>
            <a:r>
              <a:rPr lang="sr-Cyrl-RS" sz="2000" smtClean="0">
                <a:latin typeface="Palatino Linotype" pitchFamily="18" charset="0"/>
              </a:rPr>
              <a:t>снимком темпоралне кости.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Терапија подразумева примену антибиотика, АТ заштите и пласирање стерилне штрајфне у ССХ. Хируршко лечење је ретко потребно. </a:t>
            </a:r>
            <a:r>
              <a:rPr lang="ru-RU" sz="2000" smtClean="0">
                <a:latin typeface="Palatino Linotype" pitchFamily="18" charset="0"/>
              </a:rPr>
              <a:t>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75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Повреде средњег ува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Повреде средњег ува могу да буду изоловане или удружене.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Деле се на повреде: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Бубне опне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Слушних кошчица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Еустахијеве тубе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Мастоидног наставка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lvl="1"/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09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Повреде 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бубне опне</a:t>
            </a:r>
            <a:endParaRPr lang="sr-Cyrl-RS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</a:t>
            </a:r>
            <a:r>
              <a:rPr lang="ru-RU" sz="2000" smtClean="0">
                <a:latin typeface="Palatino Linotype" pitchFamily="18" charset="0"/>
              </a:rPr>
              <a:t> најчешће су механичке повреде, а могу бити и хемијске и термичке. Могу бити директне или индиректне.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Клиничка слика:</a:t>
            </a:r>
            <a:r>
              <a:rPr lang="ru-RU" sz="2000" smtClean="0">
                <a:latin typeface="Palatino Linotype" pitchFamily="18" charset="0"/>
              </a:rPr>
              <a:t> оторагија, оталгија,</a:t>
            </a:r>
          </a:p>
          <a:p>
            <a:r>
              <a:rPr lang="ru-RU" sz="2000" smtClean="0">
                <a:latin typeface="Palatino Linotype" pitchFamily="18" charset="0"/>
              </a:rPr>
              <a:t>     наглувост, тинитус, вртоглавица.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  <a:r>
              <a:rPr lang="ru-RU" sz="2000" smtClean="0">
                <a:latin typeface="Palatino Linotype" pitchFamily="18" charset="0"/>
              </a:rPr>
              <a:t> анамнеза, отоскопски преглед,</a:t>
            </a:r>
          </a:p>
          <a:p>
            <a:r>
              <a:rPr lang="ru-RU" sz="2000" smtClean="0">
                <a:latin typeface="Palatino Linotype" pitchFamily="18" charset="0"/>
              </a:rPr>
              <a:t>     </a:t>
            </a:r>
            <a:r>
              <a:rPr lang="sr-Cyrl-RS" sz="2000" smtClean="0">
                <a:latin typeface="Palatino Linotype" pitchFamily="18" charset="0"/>
              </a:rPr>
              <a:t>аудиометрија.</a:t>
            </a:r>
            <a:endParaRPr lang="sr-Cyrl-RS" sz="2000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Терапија:</a:t>
            </a:r>
            <a:r>
              <a:rPr lang="sr-Cyrl-RS" sz="2000" smtClean="0">
                <a:latin typeface="Palatino Linotype" pitchFamily="18" charset="0"/>
              </a:rPr>
              <a:t> антибиотици, АТ заштита и </a:t>
            </a:r>
          </a:p>
          <a:p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пласирање стерилне штрајфне у ССХ.</a:t>
            </a:r>
          </a:p>
          <a:p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Мирингопластика у случајевима када </a:t>
            </a:r>
          </a:p>
          <a:p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изостане спонтано затварање руптуре.</a:t>
            </a:r>
            <a:endParaRPr lang="ru-RU" sz="2000" b="1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5" name="Picture 4" descr="http://centarzasluhigovor.com/wp-content/uploads/2017/06/ear-drom-perforation-1-300x2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4847" y="2209800"/>
            <a:ext cx="3105150" cy="326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994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Анотија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Anotia)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Анотија представља тешку малформацију која се карактерише потпуним недостатком ушне шкољке.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5" name="Picture 5" descr="Ð ÐµÐ·ÑÐ»ÑÐ°Ñ ÑÐ»Ð¸ÐºÐ° Ð·Ð° anotia">
            <a:extLst>
              <a:ext uri="{FF2B5EF4-FFF2-40B4-BE49-F238E27FC236}">
                <a16:creationId xmlns:a16="http://schemas.microsoft.com/office/drawing/2014/main" xmlns="" id="{8AB47B29-A19B-4623-B6E6-84CD0FD1D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495" y="2209800"/>
            <a:ext cx="5749009" cy="430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459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Баротраума ува (</a:t>
            </a:r>
            <a:r>
              <a:rPr lang="en-US" sz="3500" b="1" smtClean="0">
                <a:solidFill>
                  <a:schemeClr val="tx1"/>
                </a:solidFill>
                <a:latin typeface="Palatino Linotype" pitchFamily="18" charset="0"/>
              </a:rPr>
              <a:t>otitis barotraumatica</a:t>
            </a: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)</a:t>
            </a:r>
            <a:endParaRPr lang="sr-Cyrl-RS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</a:t>
            </a:r>
            <a:r>
              <a:rPr lang="ru-RU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дисфункција Еустахијеве тубе уз нагле промене атмосферског притиска</a:t>
            </a:r>
            <a:r>
              <a:rPr lang="ru-RU" sz="2000" smtClean="0">
                <a:latin typeface="Palatino Linotype" pitchFamily="18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Клиничка слика:</a:t>
            </a:r>
            <a:r>
              <a:rPr lang="ru-RU" sz="2000" smtClean="0">
                <a:latin typeface="Palatino Linotype" pitchFamily="18" charset="0"/>
              </a:rPr>
              <a:t> оторагија, оталгија, наглувост, тинитус, вртоглавица.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  <a:r>
              <a:rPr lang="ru-RU" sz="2000" smtClean="0">
                <a:latin typeface="Palatino Linotype" pitchFamily="18" charset="0"/>
              </a:rPr>
              <a:t> анамнеза, отоскопски преглед, </a:t>
            </a:r>
            <a:r>
              <a:rPr lang="sr-Cyrl-RS" sz="2000" smtClean="0">
                <a:latin typeface="Palatino Linotype" pitchFamily="18" charset="0"/>
              </a:rPr>
              <a:t>аудиометрија, тимпанометрија.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Терапија: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sr-Cyrl-RS" sz="2000" b="1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Код лакших облика вазоконстрикторне капи за нос, аутовентилације тубе, полицеровање уз примену антибиотика у циљу превенције </a:t>
            </a:r>
            <a:r>
              <a:rPr lang="sr-Cyrl-RS" sz="2000" smtClean="0">
                <a:latin typeface="Palatino Linotype" pitchFamily="18" charset="0"/>
              </a:rPr>
              <a:t>инфекције.</a:t>
            </a: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Код тежих облика оперативно лечење.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09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Повреде ува експлозијом (бласт повреде ува)</a:t>
            </a:r>
            <a:endParaRPr lang="sr-Cyrl-RS" sz="3500" b="1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</a:t>
            </a:r>
            <a:r>
              <a:rPr lang="ru-RU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дејство ударног таласа при јаким експлозијама. Код сваке експлозије постоје две фазе: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Фаза компресије, код које се више оштећује средње уво.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Фаза декомпресије, код које се више оштећује унутрашње уво.</a:t>
            </a:r>
            <a:endParaRPr lang="ru-RU" sz="2000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Клиничка слика:</a:t>
            </a:r>
            <a:r>
              <a:rPr lang="ru-RU" sz="2000" smtClean="0">
                <a:latin typeface="Palatino Linotype" pitchFamily="18" charset="0"/>
              </a:rPr>
              <a:t> оталгија, оторагија, наглувост, тинитус, вртоглавица.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  <a:r>
              <a:rPr lang="ru-RU" sz="2000" smtClean="0">
                <a:latin typeface="Palatino Linotype" pitchFamily="18" charset="0"/>
              </a:rPr>
              <a:t> анамнеза, отоскопски преглед, </a:t>
            </a:r>
            <a:r>
              <a:rPr lang="sr-Cyrl-RS" sz="2000" smtClean="0">
                <a:latin typeface="Palatino Linotype" pitchFamily="18" charset="0"/>
              </a:rPr>
              <a:t>аудиометрија, тимпанометрија.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Терапија: </a:t>
            </a:r>
            <a:r>
              <a:rPr lang="sr-Cyrl-RS" sz="2000" smtClean="0">
                <a:latin typeface="Palatino Linotype" pitchFamily="18" charset="0"/>
              </a:rPr>
              <a:t>Конзервативна и хируршка.</a:t>
            </a:r>
            <a:endParaRPr lang="sr-Cyrl-RS" sz="2000" b="1" smtClean="0">
              <a:latin typeface="Palatino Linotype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sr-Cyrl-RS" sz="2000" b="1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93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Повреде 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унутрашњег </a:t>
            </a: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ува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У повреде унутрањег ува спадају: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Акутна акустичка траума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Хронична акустичка траума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Потрес лабиринта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Кесонска болест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lvl="1"/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77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Акутна акустичка траума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</a:t>
            </a:r>
            <a:r>
              <a:rPr lang="ru-RU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Звук веома великог интензитета, краткотрајног дејства.</a:t>
            </a:r>
          </a:p>
          <a:p>
            <a:endParaRPr lang="ru-RU" sz="2000" smtClean="0">
              <a:latin typeface="Palatino Linotype" pitchFamily="18" charset="0"/>
            </a:endParaRPr>
          </a:p>
          <a:p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Клиничка слика:</a:t>
            </a:r>
            <a:r>
              <a:rPr lang="ru-RU" sz="2000" smtClean="0">
                <a:latin typeface="Palatino Linotype" pitchFamily="18" charset="0"/>
              </a:rPr>
              <a:t> наглувост, тинитус.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  <a:r>
              <a:rPr lang="ru-RU" sz="2000" smtClean="0">
                <a:latin typeface="Palatino Linotype" pitchFamily="18" charset="0"/>
              </a:rPr>
              <a:t> анамнеза, отоскопски преглед, </a:t>
            </a:r>
            <a:r>
              <a:rPr lang="sr-Cyrl-RS" sz="2000" smtClean="0">
                <a:latin typeface="Palatino Linotype" pitchFamily="18" charset="0"/>
              </a:rPr>
              <a:t>аудиометрија.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Терапија: </a:t>
            </a:r>
            <a:r>
              <a:rPr lang="sr-Cyrl-RS" sz="2000" smtClean="0">
                <a:latin typeface="Palatino Linotype" pitchFamily="18" charset="0"/>
              </a:rPr>
              <a:t>Витамини В групе, оксигенотерапија, кортикостероиди. Најважнија је превенција. </a:t>
            </a:r>
            <a:endParaRPr lang="sr-Cyrl-RS" sz="2000" b="1" smtClean="0">
              <a:latin typeface="Palatino Linotype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sr-Cyrl-RS" sz="2000" b="1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21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sr-Cyrl-RS" sz="3500" b="1" smtClean="0">
                <a:solidFill>
                  <a:schemeClr val="tx1"/>
                </a:solidFill>
                <a:latin typeface="Palatino Linotype" pitchFamily="18" charset="0"/>
              </a:rPr>
              <a:t>Хронична </a:t>
            </a:r>
            <a:r>
              <a:rPr lang="sr-Cyrl-RS" sz="3500" b="1">
                <a:solidFill>
                  <a:schemeClr val="tx1"/>
                </a:solidFill>
                <a:latin typeface="Palatino Linotype" pitchFamily="18" charset="0"/>
              </a:rPr>
              <a:t>акустичка траума</a:t>
            </a:r>
          </a:p>
        </p:txBody>
      </p:sp>
      <p:sp>
        <p:nvSpPr>
          <p:cNvPr id="4" name="Rectangle 3"/>
          <p:cNvSpPr/>
          <p:nvPr/>
        </p:nvSpPr>
        <p:spPr>
          <a:xfrm>
            <a:off x="3311136" y="6575022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41717"/>
            <a:ext cx="883920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 b="1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Етиологија:</a:t>
            </a:r>
            <a:r>
              <a:rPr lang="ru-RU" sz="2000" smtClean="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дуготрајно кумулативно дејство буке јачег интензитета.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Карактеристике буке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Индивидуална осетљивост на буку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Дужина изложености буци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Старост пацијента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Ранија и садашња отолошка обољења</a:t>
            </a:r>
          </a:p>
          <a:p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Клиничка слика:</a:t>
            </a:r>
            <a:r>
              <a:rPr lang="ru-RU" sz="2000" smtClean="0">
                <a:latin typeface="Palatino Linotype" pitchFamily="18" charset="0"/>
              </a:rPr>
              <a:t> наглувост, тинитус.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b="1" smtClean="0">
                <a:latin typeface="Palatino Linotype" pitchFamily="18" charset="0"/>
              </a:rPr>
              <a:t>Дијагноза:</a:t>
            </a:r>
            <a:r>
              <a:rPr lang="ru-RU" sz="2000" smtClean="0">
                <a:latin typeface="Palatino Linotype" pitchFamily="18" charset="0"/>
              </a:rPr>
              <a:t> анамнеза, отоскопски преглед, </a:t>
            </a:r>
            <a:r>
              <a:rPr lang="sr-Cyrl-RS" sz="2000" smtClean="0">
                <a:latin typeface="Palatino Linotype" pitchFamily="18" charset="0"/>
              </a:rPr>
              <a:t>аудиометрија.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Терапија: </a:t>
            </a:r>
            <a:r>
              <a:rPr lang="sr-Cyrl-RS" sz="2000" smtClean="0">
                <a:latin typeface="Palatino Linotype" pitchFamily="18" charset="0"/>
              </a:rPr>
              <a:t>Најважнија је превенција. </a:t>
            </a:r>
            <a:endParaRPr lang="sr-Cyrl-RS" sz="2000" b="1" smtClean="0">
              <a:latin typeface="Palatino Linotype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sr-Cyrl-RS" sz="2000" b="1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18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8382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Преломи </a:t>
            </a:r>
            <a:r>
              <a:rPr lang="ru-RU" sz="3500" b="1" smtClean="0">
                <a:solidFill>
                  <a:schemeClr val="bg1"/>
                </a:solidFill>
                <a:latin typeface="Palatino Linotype" pitchFamily="18" charset="0"/>
              </a:rPr>
              <a:t>пирамиде темпоралне </a:t>
            </a:r>
            <a:r>
              <a:rPr lang="ru-RU" sz="3500" b="1">
                <a:solidFill>
                  <a:schemeClr val="bg1"/>
                </a:solidFill>
                <a:latin typeface="Palatino Linotype" pitchFamily="18" charset="0"/>
              </a:rPr>
              <a:t>кости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sr-Cyrl-RS" sz="2000" smtClean="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lvl="0"/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Етиологија:</a:t>
            </a:r>
            <a:r>
              <a:rPr lang="sr-Cyrl-RS" sz="2000" smtClean="0">
                <a:latin typeface="Palatino Linotype" pitchFamily="18" charset="0"/>
              </a:rPr>
              <a:t> Саобраћајне несреће, пад са висине, туче, спортске повреде. Могу бити директне и индиректне, изоловане и удружене.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С обзиром на правац пружања фрактурних линија деле се на: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Уздужне (лонгитудиналне) преломе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Попречне (трансферзалне) преломе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sr-Cyrl-RS" sz="2000" smtClean="0">
                <a:latin typeface="Palatino Linotype" pitchFamily="18" charset="0"/>
              </a:rPr>
              <a:t>Мешовите или комбиноване преломе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 smtClean="0">
              <a:solidFill>
                <a:prstClr val="black"/>
              </a:solidFill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72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Уздужни </a:t>
            </a:r>
            <a:r>
              <a:rPr lang="ru-RU" sz="3500" b="1">
                <a:solidFill>
                  <a:srgbClr val="000099"/>
                </a:solidFill>
                <a:latin typeface="Palatino Linotype" pitchFamily="18" charset="0"/>
              </a:rPr>
              <a:t>(</a:t>
            </a: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лонгитудинални) преломи пирамиде</a:t>
            </a:r>
            <a:endParaRPr lang="ru-RU" sz="3500" b="1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 Фрактурна линија најчешће иде дуж горњег зида антрума и кавума, прелази на коштани део ССХ и на скваму темпоралне кости или мастоидни наставак.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слика:</a:t>
            </a:r>
            <a:r>
              <a:rPr lang="sr-Cyrl-RS" sz="2000" smtClean="0">
                <a:latin typeface="Palatino Linotype" pitchFamily="18" charset="0"/>
              </a:rPr>
              <a:t> </a:t>
            </a:r>
            <a:r>
              <a:rPr lang="ru-RU" sz="2000">
                <a:latin typeface="Palatino Linotype" pitchFamily="18" charset="0"/>
              </a:rPr>
              <a:t>Симптоми  прелома базе </a:t>
            </a:r>
            <a:r>
              <a:rPr lang="ru-RU" sz="2000" smtClean="0">
                <a:latin typeface="Palatino Linotype" pitchFamily="18" charset="0"/>
              </a:rPr>
              <a:t>лобање, знаци </a:t>
            </a:r>
            <a:r>
              <a:rPr lang="ru-RU" sz="2000">
                <a:latin typeface="Palatino Linotype" pitchFamily="18" charset="0"/>
              </a:rPr>
              <a:t>трауматског </a:t>
            </a:r>
            <a:r>
              <a:rPr lang="ru-RU" sz="2000" smtClean="0">
                <a:latin typeface="Palatino Linotype" pitchFamily="18" charset="0"/>
              </a:rPr>
              <a:t>шока, комоције </a:t>
            </a:r>
            <a:r>
              <a:rPr lang="ru-RU" sz="2000">
                <a:latin typeface="Palatino Linotype" pitchFamily="18" charset="0"/>
              </a:rPr>
              <a:t>и контузије  </a:t>
            </a:r>
            <a:r>
              <a:rPr lang="ru-RU" sz="2000" smtClean="0">
                <a:latin typeface="Palatino Linotype" pitchFamily="18" charset="0"/>
              </a:rPr>
              <a:t>мозга, </a:t>
            </a:r>
            <a:r>
              <a:rPr lang="sr-Cyrl-RS" sz="2000" smtClean="0">
                <a:latin typeface="Palatino Linotype" pitchFamily="18" charset="0"/>
              </a:rPr>
              <a:t>оторагија, отоликвореја, наглувост.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Дијагноза:</a:t>
            </a:r>
            <a:r>
              <a:rPr lang="sr-Cyrl-RS" sz="2000" smtClean="0">
                <a:latin typeface="Palatino Linotype" pitchFamily="18" charset="0"/>
              </a:rPr>
              <a:t> анамнеза, клинички преглед, отоскопија, аудиолошка испитивања, </a:t>
            </a:r>
            <a:r>
              <a:rPr lang="sr-Latn-RS" sz="2000" smtClean="0">
                <a:latin typeface="Palatino Linotype" pitchFamily="18" charset="0"/>
              </a:rPr>
              <a:t>CT </a:t>
            </a:r>
            <a:r>
              <a:rPr lang="sr-Cyrl-RS" sz="2000" smtClean="0">
                <a:latin typeface="Palatino Linotype" pitchFamily="18" charset="0"/>
              </a:rPr>
              <a:t>темпоралних костију. 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Терапија:</a:t>
            </a:r>
            <a:r>
              <a:rPr lang="sr-Cyrl-RS" sz="2000" smtClean="0">
                <a:latin typeface="Palatino Linotype" pitchFamily="18" charset="0"/>
              </a:rPr>
              <a:t> Прва помоћ,</a:t>
            </a:r>
          </a:p>
          <a:p>
            <a:pPr lvl="0"/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НХ лечење, АТ заштита,</a:t>
            </a:r>
          </a:p>
          <a:p>
            <a:pPr lvl="0"/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антибиотици, ОРЛ </a:t>
            </a:r>
          </a:p>
          <a:p>
            <a:pPr lvl="0"/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лечење које зависи од </a:t>
            </a:r>
          </a:p>
          <a:p>
            <a:pPr lvl="0"/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степена повреда.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lvl="1"/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5" name="Picture 4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9834" y="4017428"/>
            <a:ext cx="5562600" cy="2702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26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 smtClean="0">
                <a:solidFill>
                  <a:srgbClr val="000099"/>
                </a:solidFill>
                <a:latin typeface="Palatino Linotype" pitchFamily="18" charset="0"/>
              </a:rPr>
              <a:t>Попречни (трансферзални) преломи пирамиде</a:t>
            </a:r>
            <a:endParaRPr lang="ru-RU" sz="3500" b="1">
              <a:solidFill>
                <a:srgbClr val="000099"/>
              </a:solidFill>
              <a:latin typeface="Palatino Linotype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 Фрактурна линија је управна на уздужну осовину пирамиде, често захватајући лабиринт и канал фацијалног нерва.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Клиничка слика:</a:t>
            </a:r>
            <a:r>
              <a:rPr lang="sr-Cyrl-RS" sz="2000" smtClean="0">
                <a:latin typeface="Palatino Linotype" pitchFamily="18" charset="0"/>
              </a:rPr>
              <a:t> </a:t>
            </a:r>
            <a:r>
              <a:rPr lang="ru-RU" sz="2000">
                <a:latin typeface="Palatino Linotype" pitchFamily="18" charset="0"/>
              </a:rPr>
              <a:t>Симптоми  прелома базе </a:t>
            </a:r>
            <a:r>
              <a:rPr lang="ru-RU" sz="2000" smtClean="0">
                <a:latin typeface="Palatino Linotype" pitchFamily="18" charset="0"/>
              </a:rPr>
              <a:t>лобање, знаци </a:t>
            </a:r>
            <a:r>
              <a:rPr lang="ru-RU" sz="2000">
                <a:latin typeface="Palatino Linotype" pitchFamily="18" charset="0"/>
              </a:rPr>
              <a:t>трауматског </a:t>
            </a:r>
            <a:r>
              <a:rPr lang="ru-RU" sz="2000" smtClean="0">
                <a:latin typeface="Palatino Linotype" pitchFamily="18" charset="0"/>
              </a:rPr>
              <a:t>шока, комоције </a:t>
            </a:r>
            <a:r>
              <a:rPr lang="ru-RU" sz="2000">
                <a:latin typeface="Palatino Linotype" pitchFamily="18" charset="0"/>
              </a:rPr>
              <a:t>и контузије  </a:t>
            </a:r>
            <a:r>
              <a:rPr lang="ru-RU" sz="2000" smtClean="0">
                <a:latin typeface="Palatino Linotype" pitchFamily="18" charset="0"/>
              </a:rPr>
              <a:t>мозга, </a:t>
            </a:r>
            <a:r>
              <a:rPr lang="sr-Cyrl-RS" sz="2000" smtClean="0">
                <a:latin typeface="Palatino Linotype" pitchFamily="18" charset="0"/>
              </a:rPr>
              <a:t>наглувост, вртоглавица, парализа фацијалног нерва.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8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Дијагноза:</a:t>
            </a:r>
            <a:r>
              <a:rPr lang="sr-Cyrl-RS" sz="2000" smtClean="0">
                <a:latin typeface="Palatino Linotype" pitchFamily="18" charset="0"/>
              </a:rPr>
              <a:t> анамнеза, клинички преглед, отоскопија, аудиолошка испитивања, </a:t>
            </a:r>
            <a:r>
              <a:rPr lang="sr-Latn-RS" sz="2000" smtClean="0">
                <a:latin typeface="Palatino Linotype" pitchFamily="18" charset="0"/>
              </a:rPr>
              <a:t>CT </a:t>
            </a:r>
            <a:r>
              <a:rPr lang="sr-Cyrl-RS" sz="2000" smtClean="0">
                <a:latin typeface="Palatino Linotype" pitchFamily="18" charset="0"/>
              </a:rPr>
              <a:t>темпоралних костију. 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b="1" smtClean="0">
                <a:latin typeface="Palatino Linotype" pitchFamily="18" charset="0"/>
              </a:rPr>
              <a:t>Терапија:</a:t>
            </a:r>
            <a:r>
              <a:rPr lang="sr-Cyrl-RS" sz="2000" smtClean="0">
                <a:latin typeface="Palatino Linotype" pitchFamily="18" charset="0"/>
              </a:rPr>
              <a:t> Прва помоћ,</a:t>
            </a:r>
          </a:p>
          <a:p>
            <a:pPr lvl="0"/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НХ лечење, АТ заштита,</a:t>
            </a:r>
          </a:p>
          <a:p>
            <a:pPr lvl="0"/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антибиотици, ОРЛ </a:t>
            </a:r>
          </a:p>
          <a:p>
            <a:pPr lvl="0"/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лечење које зависи од </a:t>
            </a:r>
          </a:p>
          <a:p>
            <a:pPr lvl="0"/>
            <a:r>
              <a:rPr lang="sr-Cyrl-RS" sz="2000">
                <a:latin typeface="Palatino Linotype" pitchFamily="18" charset="0"/>
              </a:rPr>
              <a:t> </a:t>
            </a:r>
            <a:r>
              <a:rPr lang="sr-Cyrl-RS" sz="2000" smtClean="0">
                <a:latin typeface="Palatino Linotype" pitchFamily="18" charset="0"/>
              </a:rPr>
              <a:t>    степена повреда.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>
              <a:latin typeface="Palatino Linotype" pitchFamily="18" charset="0"/>
            </a:endParaRPr>
          </a:p>
          <a:p>
            <a:pPr lvl="1"/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6" name="Picture 5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9834" y="4017428"/>
            <a:ext cx="5562600" cy="2702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431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Микротија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Microtia)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smtClean="0">
                <a:latin typeface="Palatino Linotype" pitchFamily="18" charset="0"/>
              </a:rPr>
              <a:t>Микротиjа је </a:t>
            </a:r>
            <a:r>
              <a:rPr lang="ru-RU" sz="2000">
                <a:latin typeface="Palatino Linotype" pitchFamily="18" charset="0"/>
              </a:rPr>
              <a:t>изузетно мала ушна шкољка са мање или више израженим деформитетима појединих морфолошких детаља</a:t>
            </a:r>
            <a:r>
              <a:rPr lang="sr-Cyrl-RS" sz="2000" smtClean="0">
                <a:latin typeface="Palatino Linotype" pitchFamily="18" charset="0"/>
              </a:rPr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>
                <a:latin typeface="Palatino Linotype" pitchFamily="18" charset="0"/>
              </a:rPr>
              <a:t>Три степена поремећаја</a:t>
            </a:r>
            <a:r>
              <a:rPr lang="ru-RU" sz="2000" smtClean="0">
                <a:latin typeface="Palatino Linotype" pitchFamily="18" charset="0"/>
              </a:rPr>
              <a:t>: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8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Ушна </a:t>
            </a:r>
            <a:r>
              <a:rPr lang="ru-RU" sz="2000">
                <a:latin typeface="Palatino Linotype" pitchFamily="18" charset="0"/>
              </a:rPr>
              <a:t>шкољка малих димензија и нормалне </a:t>
            </a:r>
            <a:r>
              <a:rPr lang="ru-RU" sz="2000" smtClean="0">
                <a:latin typeface="Palatino Linotype" pitchFamily="18" charset="0"/>
              </a:rPr>
              <a:t>конфигурације.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Веома </a:t>
            </a:r>
            <a:r>
              <a:rPr lang="ru-RU" sz="2000">
                <a:latin typeface="Palatino Linotype" pitchFamily="18" charset="0"/>
              </a:rPr>
              <a:t>развијен хеликс, док се остали морфолошки детаљи ушне шкољке не </a:t>
            </a:r>
            <a:r>
              <a:rPr lang="ru-RU" sz="2000" smtClean="0">
                <a:latin typeface="Palatino Linotype" pitchFamily="18" charset="0"/>
              </a:rPr>
              <a:t>распознају.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8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smtClean="0">
                <a:latin typeface="Palatino Linotype" pitchFamily="18" charset="0"/>
              </a:rPr>
              <a:t>На </a:t>
            </a:r>
            <a:r>
              <a:rPr lang="ru-RU" sz="2000">
                <a:latin typeface="Palatino Linotype" pitchFamily="18" charset="0"/>
              </a:rPr>
              <a:t>месту ушне шкољке постоје само квржице.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82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Микротија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Microtia)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pic>
        <p:nvPicPr>
          <p:cNvPr id="5" name="Content Placeholder 4" descr="anotio et microtio">
            <a:extLst>
              <a:ext uri="{FF2B5EF4-FFF2-40B4-BE49-F238E27FC236}">
                <a16:creationId xmlns:a16="http://schemas.microsoft.com/office/drawing/2014/main" xmlns="" id="{7559B636-737A-41AA-AF18-A87375B98CE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81074" y="917275"/>
            <a:ext cx="4981852" cy="5874853"/>
          </a:xfrm>
          <a:noFill/>
        </p:spPr>
      </p:pic>
    </p:spTree>
    <p:extLst>
      <p:ext uri="{BB962C8B-B14F-4D97-AF65-F5344CB8AC3E}">
        <p14:creationId xmlns:p14="http://schemas.microsoft.com/office/powerpoint/2010/main" val="513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Макротија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Macrotia)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 smtClean="0">
                <a:latin typeface="Palatino Linotype" pitchFamily="18" charset="0"/>
              </a:rPr>
              <a:t>Макротија је поремећај где је ушна шкољка већа од нормалне величине.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1026" name="Picture 2" descr="C:\Users\andra\OneDrive\Desktop\mis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011" y="2440841"/>
            <a:ext cx="5344377" cy="343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47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9144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3500" b="1">
                <a:solidFill>
                  <a:schemeClr val="tx1"/>
                </a:solidFill>
                <a:latin typeface="Palatino Linotype" pitchFamily="18" charset="0"/>
              </a:rPr>
              <a:t>Одстојеће уши (</a:t>
            </a:r>
            <a:r>
              <a:rPr lang="en-US" sz="3500" b="1">
                <a:solidFill>
                  <a:schemeClr val="tx1"/>
                </a:solidFill>
                <a:latin typeface="Palatino Linotype" pitchFamily="18" charset="0"/>
              </a:rPr>
              <a:t>Otapostasis)</a:t>
            </a:r>
          </a:p>
        </p:txBody>
      </p:sp>
      <p:sp>
        <p:nvSpPr>
          <p:cNvPr id="4" name="Rectangle 3"/>
          <p:cNvSpPr/>
          <p:nvPr/>
        </p:nvSpPr>
        <p:spPr>
          <a:xfrm>
            <a:off x="3212327" y="6581001"/>
            <a:ext cx="56288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1200" i="1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295400"/>
            <a:ext cx="88392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sr-Cyrl-RS" sz="2000">
                <a:latin typeface="Palatino Linotype" pitchFamily="18" charset="0"/>
              </a:rPr>
              <a:t>Отапостаза </a:t>
            </a:r>
            <a:r>
              <a:rPr lang="sr-Cyrl-RS" sz="2000" smtClean="0">
                <a:latin typeface="Palatino Linotype" pitchFamily="18" charset="0"/>
              </a:rPr>
              <a:t>је </a:t>
            </a:r>
            <a:r>
              <a:rPr lang="sr-Cyrl-RS" sz="2000">
                <a:latin typeface="Palatino Linotype" pitchFamily="18" charset="0"/>
              </a:rPr>
              <a:t>аномалија положаја ушне шкољке, која настаје ако ушна шкољка одстоји више од 45˚од површине мастоида.</a:t>
            </a:r>
          </a:p>
          <a:p>
            <a:pPr lvl="0"/>
            <a:endParaRPr lang="sr-Cyrl-RS" sz="2000" smtClean="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sr-Cyrl-RS" sz="2000" smtClean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smtClean="0">
              <a:latin typeface="Palatino Linotype" pitchFamily="18" charset="0"/>
            </a:endParaRPr>
          </a:p>
          <a:p>
            <a:pPr lvl="1"/>
            <a:endParaRPr lang="sr-Cyrl-RS" sz="200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sr-Cyrl-RS" sz="2000" dirty="0">
              <a:latin typeface="Palatino Linotype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sr-Cyrl-RS" sz="2000">
              <a:latin typeface="Palatino Linotype" pitchFamily="18" charset="0"/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244DA982-D682-4FC8-8C9A-05D9865269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6" r="1213"/>
          <a:stretch>
            <a:fillRect/>
          </a:stretch>
        </p:blipFill>
        <p:spPr bwMode="auto">
          <a:xfrm>
            <a:off x="533400" y="2514600"/>
            <a:ext cx="39687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0E49A95B-1EC9-45C6-8D02-DBC69CA100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6" t="15654" r="8846" b="5930"/>
          <a:stretch>
            <a:fillRect/>
          </a:stretch>
        </p:blipFill>
        <p:spPr bwMode="auto">
          <a:xfrm>
            <a:off x="4648200" y="2514600"/>
            <a:ext cx="39941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325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13799</TotalTime>
  <Words>3131</Words>
  <Application>Microsoft Office PowerPoint</Application>
  <PresentationFormat>On-screen Show (4:3)</PresentationFormat>
  <Paragraphs>702</Paragraphs>
  <Slides>57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Ivan Jovanovic</dc:creator>
  <cp:lastModifiedBy>Andra Jevtovic</cp:lastModifiedBy>
  <cp:revision>1030</cp:revision>
  <dcterms:created xsi:type="dcterms:W3CDTF">2014-11-15T21:38:22Z</dcterms:created>
  <dcterms:modified xsi:type="dcterms:W3CDTF">2024-08-31T08:06:44Z</dcterms:modified>
</cp:coreProperties>
</file>